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6" r:id="rId3"/>
    <p:sldMasterId id="2147483672" r:id="rId4"/>
  </p:sldMasterIdLst>
  <p:notesMasterIdLst>
    <p:notesMasterId r:id="rId28"/>
  </p:notesMasterIdLst>
  <p:handoutMasterIdLst>
    <p:handoutMasterId r:id="rId29"/>
  </p:handoutMasterIdLst>
  <p:sldIdLst>
    <p:sldId id="302" r:id="rId5"/>
    <p:sldId id="257" r:id="rId6"/>
    <p:sldId id="349" r:id="rId7"/>
    <p:sldId id="350" r:id="rId8"/>
    <p:sldId id="351" r:id="rId9"/>
    <p:sldId id="352" r:id="rId10"/>
    <p:sldId id="353" r:id="rId11"/>
    <p:sldId id="264" r:id="rId12"/>
    <p:sldId id="331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55" r:id="rId21"/>
    <p:sldId id="356" r:id="rId22"/>
    <p:sldId id="294" r:id="rId23"/>
    <p:sldId id="326" r:id="rId24"/>
    <p:sldId id="347" r:id="rId25"/>
    <p:sldId id="354" r:id="rId26"/>
    <p:sldId id="282" r:id="rId27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8AFF4F"/>
    <a:srgbClr val="FFFF99"/>
    <a:srgbClr val="0EB239"/>
    <a:srgbClr val="CCFFFF"/>
    <a:srgbClr val="FFFFFF"/>
    <a:srgbClr val="006600"/>
    <a:srgbClr val="9CB37B"/>
    <a:srgbClr val="67785D"/>
    <a:srgbClr val="0027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2377" autoAdjust="0"/>
  </p:normalViewPr>
  <p:slideViewPr>
    <p:cSldViewPr>
      <p:cViewPr varScale="1">
        <p:scale>
          <a:sx n="74" d="100"/>
          <a:sy n="74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4.xlsx"/><Relationship Id="rId2" Type="http://schemas.openxmlformats.org/officeDocument/2006/relationships/image" Target="../media/image17.jpeg"/><Relationship Id="rId1" Type="http://schemas.openxmlformats.org/officeDocument/2006/relationships/themeOverride" Target="../theme/themeOverride1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水量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C2-4020-93E9-E8F2D92E6904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C2-4020-93E9-E8F2D92E6904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C2-4020-93E9-E8F2D92E6904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C2-4020-93E9-E8F2D92E6904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C2-4020-93E9-E8F2D92E6904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0C2-4020-93E9-E8F2D92E6904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0C2-4020-93E9-E8F2D92E6904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0C2-4020-93E9-E8F2D92E6904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0C2-4020-93E9-E8F2D92E6904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0C2-4020-93E9-E8F2D92E6904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0C2-4020-93E9-E8F2D92E6904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0C2-4020-93E9-E8F2D92E6904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0C2-4020-93E9-E8F2D92E6904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0C2-4020-93E9-E8F2D92E6904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0C2-4020-93E9-E8F2D92E6904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0C2-4020-93E9-E8F2D92E6904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0C2-4020-93E9-E8F2D92E6904}"/>
              </c:ext>
            </c:extLst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0C2-4020-93E9-E8F2D92E6904}"/>
              </c:ext>
            </c:extLst>
          </c:dPt>
          <c:dPt>
            <c:idx val="18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0C2-4020-93E9-E8F2D92E6904}"/>
              </c:ext>
            </c:extLst>
          </c:dPt>
          <c:dPt>
            <c:idx val="19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0C2-4020-93E9-E8F2D92E6904}"/>
              </c:ext>
            </c:extLst>
          </c:dPt>
          <c:dPt>
            <c:idx val="2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0C2-4020-93E9-E8F2D92E6904}"/>
              </c:ext>
            </c:extLst>
          </c:dPt>
          <c:dPt>
            <c:idx val="21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0C2-4020-93E9-E8F2D92E6904}"/>
              </c:ext>
            </c:extLst>
          </c:dPt>
          <c:dPt>
            <c:idx val="22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0C2-4020-93E9-E8F2D92E6904}"/>
              </c:ext>
            </c:extLst>
          </c:dPt>
          <c:dPt>
            <c:idx val="23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0C2-4020-93E9-E8F2D92E6904}"/>
              </c:ext>
            </c:extLst>
          </c:dPt>
          <c:dPt>
            <c:idx val="2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0C2-4020-93E9-E8F2D92E6904}"/>
              </c:ext>
            </c:extLst>
          </c:dPt>
          <c:dPt>
            <c:idx val="2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0C2-4020-93E9-E8F2D92E69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13"/>
              <c:layout>
                <c:manualLayout>
                  <c:x val="-2.1994134897360705E-2"/>
                  <c:y val="2.83292833053804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B717E3-8C54-4915-A098-6DDB337BEB2D}" type="CATEGORYNAME">
                      <a:rPr lang="zh-TW" altLang="en-US" smtClean="0"/>
                      <a:pPr>
                        <a:defRPr sz="133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[類別名稱]</a:t>
                    </a:fld>
                    <a:fld id="{F2162CAB-AA5E-493D-AED2-3B6CC42A3A19}" type="PERCENTAGE">
                      <a:rPr lang="en-US" altLang="zh-TW" baseline="0" smtClean="0"/>
                      <a:pPr>
                        <a:defRPr sz="133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[百分比]</a:t>
                    </a:fld>
                    <a:endParaRPr lang="zh-TW" alt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C0504D">
                      <a:lumMod val="80000"/>
                      <a:lumOff val="20000"/>
                    </a:srgb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0C2-4020-93E9-E8F2D92E690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096681829727296"/>
                      <c:h val="0.171324686767631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0.16715554067471775"/>
                  <c:y val="-0.2478810895063149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9BBB59">
                      <a:lumMod val="80000"/>
                      <a:lumOff val="2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0C2-4020-93E9-E8F2D92E690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272"/>
                        <a:gd name="adj2" fmla="val 2492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3120142240284487"/>
                      <c:h val="0.15524391485042779"/>
                    </c:manualLayout>
                  </c15:layout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dLbl>
            <c:delete val="1"/>
            <c:spPr>
              <a:noFill/>
              <a:ln>
                <a:noFill/>
              </a:ln>
              <a:effectLst/>
            </c:spPr>
            <c:dLblPos val="bestFit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工作表1!$A$2:$A$27</c:f>
              <c:strCache>
                <c:ptCount val="26"/>
                <c:pt idx="0">
                  <c:v>08 食品及飼品製造業</c:v>
                </c:pt>
                <c:pt idx="1">
                  <c:v>09 飲料製造業</c:v>
                </c:pt>
                <c:pt idx="2">
                  <c:v>10 菸草製造業</c:v>
                </c:pt>
                <c:pt idx="3">
                  <c:v>11 紡織業</c:v>
                </c:pt>
                <c:pt idx="4">
                  <c:v>13 皮革、毛皮及其製品製造業</c:v>
                </c:pt>
                <c:pt idx="5">
                  <c:v>15 紙漿、紙及紙製品製造業</c:v>
                </c:pt>
                <c:pt idx="6">
                  <c:v>16 印刷及資料儲存媒體複製業</c:v>
                </c:pt>
                <c:pt idx="7">
                  <c:v>18 化學材料製造業</c:v>
                </c:pt>
                <c:pt idx="8">
                  <c:v>19 其他化學製品製造業</c:v>
                </c:pt>
                <c:pt idx="9">
                  <c:v>20 業品及醫用化學製品製造業</c:v>
                </c:pt>
                <c:pt idx="10">
                  <c:v>22 塑膠製品製造業</c:v>
                </c:pt>
                <c:pt idx="11">
                  <c:v>23 非金屬礦物製品製造業</c:v>
                </c:pt>
                <c:pt idx="12">
                  <c:v>24 基本金屬製造業</c:v>
                </c:pt>
                <c:pt idx="13">
                  <c:v>25 金屬製品製造業</c:v>
                </c:pt>
                <c:pt idx="14">
                  <c:v>26 電子零組件製造業</c:v>
                </c:pt>
                <c:pt idx="15">
                  <c:v>27 電腦、電子產品及光學製品製造業</c:v>
                </c:pt>
                <c:pt idx="16">
                  <c:v>28 電力設備及配備製造業</c:v>
                </c:pt>
                <c:pt idx="17">
                  <c:v>29 機械設備製造業</c:v>
                </c:pt>
                <c:pt idx="18">
                  <c:v>30 汽車及其零件製造業</c:v>
                </c:pt>
                <c:pt idx="19">
                  <c:v>31 其他運輸工具及其零件製造業</c:v>
                </c:pt>
                <c:pt idx="20">
                  <c:v>32 家具製造業</c:v>
                </c:pt>
                <c:pt idx="21">
                  <c:v>33 其他製造業</c:v>
                </c:pt>
                <c:pt idx="22">
                  <c:v>35 電力及燃氣供應業</c:v>
                </c:pt>
                <c:pt idx="23">
                  <c:v>45 批發業</c:v>
                </c:pt>
                <c:pt idx="24">
                  <c:v>64金融中介業</c:v>
                </c:pt>
                <c:pt idx="25">
                  <c:v>72研究發展服務業</c:v>
                </c:pt>
              </c:strCache>
            </c:strRef>
          </c:cat>
          <c:val>
            <c:numRef>
              <c:f>工作表1!$B$2:$B$27</c:f>
              <c:numCache>
                <c:formatCode>General</c:formatCode>
                <c:ptCount val="26"/>
                <c:pt idx="0">
                  <c:v>8894</c:v>
                </c:pt>
                <c:pt idx="1">
                  <c:v>381</c:v>
                </c:pt>
                <c:pt idx="2">
                  <c:v>3719</c:v>
                </c:pt>
                <c:pt idx="3">
                  <c:v>939</c:v>
                </c:pt>
                <c:pt idx="4">
                  <c:v>102</c:v>
                </c:pt>
                <c:pt idx="5">
                  <c:v>49</c:v>
                </c:pt>
                <c:pt idx="6">
                  <c:v>5194</c:v>
                </c:pt>
                <c:pt idx="7">
                  <c:v>2036</c:v>
                </c:pt>
                <c:pt idx="8">
                  <c:v>8715</c:v>
                </c:pt>
                <c:pt idx="9">
                  <c:v>19</c:v>
                </c:pt>
                <c:pt idx="10">
                  <c:v>11458</c:v>
                </c:pt>
                <c:pt idx="11">
                  <c:v>413</c:v>
                </c:pt>
                <c:pt idx="12">
                  <c:v>2713</c:v>
                </c:pt>
                <c:pt idx="13">
                  <c:v>51669</c:v>
                </c:pt>
                <c:pt idx="14">
                  <c:v>230874</c:v>
                </c:pt>
                <c:pt idx="15">
                  <c:v>1054</c:v>
                </c:pt>
                <c:pt idx="16">
                  <c:v>286</c:v>
                </c:pt>
                <c:pt idx="17">
                  <c:v>4272</c:v>
                </c:pt>
                <c:pt idx="18">
                  <c:v>2976</c:v>
                </c:pt>
                <c:pt idx="19">
                  <c:v>1</c:v>
                </c:pt>
                <c:pt idx="20">
                  <c:v>97</c:v>
                </c:pt>
                <c:pt idx="21">
                  <c:v>607</c:v>
                </c:pt>
                <c:pt idx="22">
                  <c:v>5</c:v>
                </c:pt>
                <c:pt idx="23">
                  <c:v>263</c:v>
                </c:pt>
                <c:pt idx="24">
                  <c:v>50</c:v>
                </c:pt>
                <c:pt idx="25">
                  <c:v>1293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50C2-4020-93E9-E8F2D92E6904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25E-2"/>
          <c:w val="1"/>
          <c:h val="0.9375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廠商家數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0D-4F13-A441-4143CA62C2A0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0D-4F13-A441-4143CA62C2A0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0D-4F13-A441-4143CA62C2A0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0D-4F13-A441-4143CA62C2A0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0D-4F13-A441-4143CA62C2A0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0D-4F13-A441-4143CA62C2A0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0D-4F13-A441-4143CA62C2A0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60D-4F13-A441-4143CA62C2A0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60D-4F13-A441-4143CA62C2A0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60D-4F13-A441-4143CA62C2A0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60D-4F13-A441-4143CA62C2A0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60D-4F13-A441-4143CA62C2A0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60D-4F13-A441-4143CA62C2A0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60D-4F13-A441-4143CA62C2A0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60D-4F13-A441-4143CA62C2A0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60D-4F13-A441-4143CA62C2A0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60D-4F13-A441-4143CA62C2A0}"/>
              </c:ext>
            </c:extLst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60D-4F13-A441-4143CA62C2A0}"/>
              </c:ext>
            </c:extLst>
          </c:dPt>
          <c:dPt>
            <c:idx val="18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60D-4F13-A441-4143CA62C2A0}"/>
              </c:ext>
            </c:extLst>
          </c:dPt>
          <c:dPt>
            <c:idx val="19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60D-4F13-A441-4143CA62C2A0}"/>
              </c:ext>
            </c:extLst>
          </c:dPt>
          <c:dPt>
            <c:idx val="2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60D-4F13-A441-4143CA62C2A0}"/>
              </c:ext>
            </c:extLst>
          </c:dPt>
          <c:dPt>
            <c:idx val="21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60D-4F13-A441-4143CA62C2A0}"/>
              </c:ext>
            </c:extLst>
          </c:dPt>
          <c:dPt>
            <c:idx val="22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F60D-4F13-A441-4143CA62C2A0}"/>
              </c:ext>
            </c:extLst>
          </c:dPt>
          <c:dPt>
            <c:idx val="23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F60D-4F13-A441-4143CA62C2A0}"/>
              </c:ext>
            </c:extLst>
          </c:dPt>
          <c:dPt>
            <c:idx val="2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F60D-4F13-A441-4143CA62C2A0}"/>
              </c:ext>
            </c:extLst>
          </c:dPt>
          <c:dPt>
            <c:idx val="2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F60D-4F13-A441-4143CA62C2A0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201445962824539E-2"/>
                  <c:y val="-9.161021259225139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00C421-69B9-4078-BBF5-F70EF43B37F7}" type="CATEGORYNAME">
                      <a:rPr lang="zh-TW" altLang="en-US" smtClean="0"/>
                      <a:pPr>
                        <a:defRPr sz="133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[類別名稱]</a:t>
                    </a:fld>
                    <a:fld id="{A5F8F0BB-75C4-4279-9C67-A070534D22C7}" type="PERCENTAGE">
                      <a:rPr lang="en-US" altLang="zh-TW" baseline="0" smtClean="0"/>
                      <a:pPr>
                        <a:defRPr sz="133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[百分比]</a:t>
                    </a:fld>
                    <a:endParaRPr lang="zh-TW" altLang="en-US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srgbClr val="9BBB59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60D-4F13-A441-4143CA62C2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421"/>
                        <a:gd name="adj2" fmla="val 13481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80355556344678"/>
                      <c:h val="0.149653777785374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6972239617086871E-2"/>
                  <c:y val="0.33666491650500385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4BACC6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60D-4F13-A441-4143CA62C2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6857"/>
                        <a:gd name="adj2" fmla="val -24752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15218347852832"/>
                      <c:h val="0.18444478391289854"/>
                    </c:manualLayout>
                  </c15:layout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22153765747284521"/>
                  <c:y val="-0.2428764592395716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1C74C0-3016-4209-A847-C03BB1A57CAA}" type="CATEGORYNAME">
                      <a:rPr lang="zh-TW" altLang="en-US" smtClean="0"/>
                      <a:pPr>
                        <a:defRPr sz="133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[類別名稱]</a:t>
                    </a:fld>
                    <a:fld id="{9BB64052-6731-41FB-8264-919E3F58AA55}" type="PERCENTAGE">
                      <a:rPr lang="en-US" altLang="zh-TW" baseline="0" smtClean="0"/>
                      <a:pPr>
                        <a:defRPr sz="133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[百分比]</a:t>
                    </a:fld>
                    <a:endParaRPr lang="zh-TW" altLang="en-US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srgbClr val="C0504D">
                      <a:lumMod val="80000"/>
                      <a:lumOff val="2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60D-4F13-A441-4143CA62C2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799"/>
                        <a:gd name="adj2" fmla="val -8776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631620927467627"/>
                      <c:h val="0.130177309358789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0.18258234182604877"/>
                  <c:y val="-0.2366955573227273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CBAD40-2B0F-4880-8CCB-F9C40B0615AA}" type="CATEGORYNAME">
                      <a:rPr lang="zh-TW" altLang="en-US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330" b="1" i="0" u="none" strike="noStrike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[類別名稱]</a:t>
                    </a:fld>
                    <a:fld id="{3DA7D1E7-45E2-4299-B165-50A1061A1576}" type="PERCENTAGE">
                      <a:rPr lang="en-US" altLang="zh-TW" baseline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330" b="1" i="0" u="none" strike="noStrike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[百分比]</a:t>
                    </a:fld>
                    <a:endParaRPr lang="zh-TW" alt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9BBB59">
                      <a:lumMod val="80000"/>
                      <a:lumOff val="20000"/>
                    </a:srgbClr>
                  </a:solidFill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60D-4F13-A441-4143CA62C2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865370804261906"/>
                      <c:h val="0.18581272118304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6.6731632787085271E-2"/>
                  <c:y val="0.35008423209386985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>
                      <a:lumMod val="80000"/>
                      <a:lumOff val="2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F60D-4F13-A441-4143CA62C2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94"/>
                        <a:gd name="adj2" fmla="val -253104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8"/>
              <c:layout>
                <c:manualLayout>
                  <c:x val="4.8654024450843917E-3"/>
                  <c:y val="-0.115296665510445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039F45-CEFB-49E2-9C26-25C267D50A15}" type="CATEGORYNAME">
                      <a:rPr lang="zh-TW" altLang="en-US" smtClean="0"/>
                      <a:pPr>
                        <a:defRPr sz="133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[類別名稱]</a:t>
                    </a:fld>
                    <a:fld id="{BC21EAD4-2BBE-4EE8-A2C2-0D183FC54D75}" type="PERCENTAGE">
                      <a:rPr lang="en-US" altLang="zh-TW" baseline="0" smtClean="0"/>
                      <a:pPr>
                        <a:defRPr sz="1330" b="1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[百分比]</a:t>
                    </a:fld>
                    <a:endParaRPr lang="zh-TW" altLang="en-US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8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F60D-4F13-A441-4143CA62C2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3015"/>
                        <a:gd name="adj2" fmla="val 14333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633200919905694"/>
                      <c:h val="0.138299003102219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F60D-4F13-A441-4143CA62C2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工作表1!$A$2:$A$27</c:f>
              <c:strCache>
                <c:ptCount val="26"/>
                <c:pt idx="0">
                  <c:v>08 食品及飼品製造業</c:v>
                </c:pt>
                <c:pt idx="1">
                  <c:v>09 飲料製造業</c:v>
                </c:pt>
                <c:pt idx="2">
                  <c:v>10 菸草製造業</c:v>
                </c:pt>
                <c:pt idx="3">
                  <c:v>11 紡織業</c:v>
                </c:pt>
                <c:pt idx="4">
                  <c:v>13 皮革、毛皮及其製品製造業</c:v>
                </c:pt>
                <c:pt idx="5">
                  <c:v>15 紙漿、紙及紙製品製造業</c:v>
                </c:pt>
                <c:pt idx="6">
                  <c:v>16 印刷及資料儲存媒體複製業</c:v>
                </c:pt>
                <c:pt idx="7">
                  <c:v>18 化學材料製造業</c:v>
                </c:pt>
                <c:pt idx="8">
                  <c:v>19 其他化學製品製造業</c:v>
                </c:pt>
                <c:pt idx="9">
                  <c:v>20 業品及醫用化學製品製造業</c:v>
                </c:pt>
                <c:pt idx="10">
                  <c:v>22 塑膠製品製造業</c:v>
                </c:pt>
                <c:pt idx="11">
                  <c:v>23 非金屬礦物製品製造業</c:v>
                </c:pt>
                <c:pt idx="12">
                  <c:v>24 基本金屬製造業</c:v>
                </c:pt>
                <c:pt idx="13">
                  <c:v>25 金屬製品製造業</c:v>
                </c:pt>
                <c:pt idx="14">
                  <c:v>26 電子零組件製造業</c:v>
                </c:pt>
                <c:pt idx="15">
                  <c:v>27 電腦、電子產品及光學製品製造業</c:v>
                </c:pt>
                <c:pt idx="16">
                  <c:v>28 電力設備及配備製造業</c:v>
                </c:pt>
                <c:pt idx="17">
                  <c:v>29 機械設備製造業</c:v>
                </c:pt>
                <c:pt idx="18">
                  <c:v>30 汽車及其零件製造業</c:v>
                </c:pt>
                <c:pt idx="19">
                  <c:v>31 其他運輸工具及其零件製造業</c:v>
                </c:pt>
                <c:pt idx="20">
                  <c:v>32 家具製造業</c:v>
                </c:pt>
                <c:pt idx="21">
                  <c:v>33 其他製造業</c:v>
                </c:pt>
                <c:pt idx="22">
                  <c:v>35 電力及燃氣供應業</c:v>
                </c:pt>
                <c:pt idx="23">
                  <c:v>45 批發業</c:v>
                </c:pt>
                <c:pt idx="24">
                  <c:v>64金融中介業</c:v>
                </c:pt>
                <c:pt idx="25">
                  <c:v>72研究發展服務業</c:v>
                </c:pt>
              </c:strCache>
            </c:strRef>
          </c:cat>
          <c:val>
            <c:numRef>
              <c:f>工作表1!$B$2:$B$27</c:f>
              <c:numCache>
                <c:formatCode>General</c:formatCode>
                <c:ptCount val="26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5</c:v>
                </c:pt>
                <c:pt idx="8">
                  <c:v>19</c:v>
                </c:pt>
                <c:pt idx="9">
                  <c:v>2</c:v>
                </c:pt>
                <c:pt idx="10">
                  <c:v>17</c:v>
                </c:pt>
                <c:pt idx="11">
                  <c:v>2</c:v>
                </c:pt>
                <c:pt idx="12">
                  <c:v>7</c:v>
                </c:pt>
                <c:pt idx="13">
                  <c:v>47</c:v>
                </c:pt>
                <c:pt idx="14">
                  <c:v>29</c:v>
                </c:pt>
                <c:pt idx="15">
                  <c:v>2</c:v>
                </c:pt>
                <c:pt idx="16">
                  <c:v>8</c:v>
                </c:pt>
                <c:pt idx="17">
                  <c:v>22</c:v>
                </c:pt>
                <c:pt idx="18">
                  <c:v>22</c:v>
                </c:pt>
                <c:pt idx="19">
                  <c:v>2</c:v>
                </c:pt>
                <c:pt idx="20">
                  <c:v>5</c:v>
                </c:pt>
                <c:pt idx="21">
                  <c:v>14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F60D-4F13-A441-4143CA62C2A0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12700"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MLSS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值與處理後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SS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COD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值關係圖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生物單元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>
        <c:manualLayout>
          <c:xMode val="edge"/>
          <c:yMode val="edge"/>
          <c:x val="0.33191223813223103"/>
          <c:y val="2.380952380952381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28549141466939"/>
          <c:y val="0.11369047619047618"/>
          <c:w val="0.82213445609189251"/>
          <c:h val="0.7740230127484069"/>
        </c:manualLayout>
      </c:layout>
      <c:barChart>
        <c:barDir val="col"/>
        <c:grouping val="clustered"/>
        <c:ser>
          <c:idx val="1"/>
          <c:order val="0"/>
          <c:tx>
            <c:strRef>
              <c:f>水質!$B$1</c:f>
              <c:strCache>
                <c:ptCount val="1"/>
                <c:pt idx="0">
                  <c:v>MLSS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noFill/>
            </a:ln>
            <a:effectLst/>
          </c:spPr>
          <c:cat>
            <c:strRef>
              <c:f>水質!$A$2:$A$34</c:f>
              <c:strCache>
                <c:ptCount val="25"/>
                <c:pt idx="0">
                  <c:v>106年</c:v>
                </c:pt>
                <c:pt idx="12">
                  <c:v>107年</c:v>
                </c:pt>
                <c:pt idx="24">
                  <c:v>108年</c:v>
                </c:pt>
              </c:strCache>
            </c:strRef>
          </c:cat>
          <c:val>
            <c:numRef>
              <c:f>水質!$B$2:$B$34</c:f>
              <c:numCache>
                <c:formatCode>General</c:formatCode>
                <c:ptCount val="33"/>
                <c:pt idx="0">
                  <c:v>2488</c:v>
                </c:pt>
                <c:pt idx="1">
                  <c:v>1392</c:v>
                </c:pt>
                <c:pt idx="2">
                  <c:v>2044</c:v>
                </c:pt>
                <c:pt idx="3">
                  <c:v>2968</c:v>
                </c:pt>
                <c:pt idx="4">
                  <c:v>1580</c:v>
                </c:pt>
                <c:pt idx="5">
                  <c:v>2246</c:v>
                </c:pt>
                <c:pt idx="6">
                  <c:v>2369</c:v>
                </c:pt>
                <c:pt idx="7">
                  <c:v>1536</c:v>
                </c:pt>
                <c:pt idx="8">
                  <c:v>2471</c:v>
                </c:pt>
                <c:pt idx="9">
                  <c:v>3423</c:v>
                </c:pt>
                <c:pt idx="10">
                  <c:v>3122</c:v>
                </c:pt>
                <c:pt idx="11">
                  <c:v>3314</c:v>
                </c:pt>
                <c:pt idx="12">
                  <c:v>1269</c:v>
                </c:pt>
                <c:pt idx="13">
                  <c:v>2657</c:v>
                </c:pt>
                <c:pt idx="14">
                  <c:v>1578</c:v>
                </c:pt>
                <c:pt idx="15">
                  <c:v>2596</c:v>
                </c:pt>
                <c:pt idx="16">
                  <c:v>1822</c:v>
                </c:pt>
                <c:pt idx="17">
                  <c:v>804</c:v>
                </c:pt>
                <c:pt idx="18">
                  <c:v>469</c:v>
                </c:pt>
                <c:pt idx="19">
                  <c:v>750</c:v>
                </c:pt>
                <c:pt idx="20">
                  <c:v>857</c:v>
                </c:pt>
                <c:pt idx="21">
                  <c:v>496</c:v>
                </c:pt>
                <c:pt idx="22">
                  <c:v>397</c:v>
                </c:pt>
                <c:pt idx="23">
                  <c:v>609</c:v>
                </c:pt>
                <c:pt idx="24">
                  <c:v>711</c:v>
                </c:pt>
                <c:pt idx="25">
                  <c:v>747</c:v>
                </c:pt>
                <c:pt idx="26">
                  <c:v>819</c:v>
                </c:pt>
                <c:pt idx="27">
                  <c:v>682</c:v>
                </c:pt>
                <c:pt idx="28">
                  <c:v>1096</c:v>
                </c:pt>
                <c:pt idx="29">
                  <c:v>452</c:v>
                </c:pt>
                <c:pt idx="30">
                  <c:v>283</c:v>
                </c:pt>
                <c:pt idx="31">
                  <c:v>385</c:v>
                </c:pt>
                <c:pt idx="32">
                  <c:v>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B5-4430-AB9D-EE9866050A6A}"/>
            </c:ext>
          </c:extLst>
        </c:ser>
        <c:dLbls/>
        <c:gapWidth val="50"/>
        <c:overlap val="50"/>
        <c:axId val="229051392"/>
        <c:axId val="22907776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水質!$A$1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水質!$A$2:$A$34</c15:sqref>
                        </c15:formulaRef>
                      </c:ext>
                    </c:extLst>
                    <c:strCache>
                      <c:ptCount val="25"/>
                      <c:pt idx="0">
                        <c:v>106年</c:v>
                      </c:pt>
                      <c:pt idx="12">
                        <c:v>107年</c:v>
                      </c:pt>
                      <c:pt idx="24">
                        <c:v>108年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水質!$A$2:$A$34</c15:sqref>
                        </c15:formulaRef>
                      </c:ext>
                    </c:extLst>
                    <c:numCache>
                      <c:formatCode>General</c:formatCode>
                      <c:ptCount val="33"/>
                      <c:pt idx="0">
                        <c:v>0</c:v>
                      </c:pt>
                      <c:pt idx="12">
                        <c:v>0</c:v>
                      </c:pt>
                      <c:pt idx="24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59B5-4430-AB9D-EE9866050A6A}"/>
                  </c:ext>
                </c:extLst>
              </c15:ser>
            </c15:filteredBarSeries>
          </c:ext>
        </c:extLst>
      </c:barChart>
      <c:lineChart>
        <c:grouping val="standard"/>
        <c:ser>
          <c:idx val="2"/>
          <c:order val="1"/>
          <c:tx>
            <c:strRef>
              <c:f>水質!$C$1</c:f>
              <c:strCache>
                <c:ptCount val="1"/>
                <c:pt idx="0">
                  <c:v>SS濃度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水質!$C$2:$C$34</c:f>
              <c:numCache>
                <c:formatCode>General</c:formatCode>
                <c:ptCount val="33"/>
                <c:pt idx="0">
                  <c:v>20</c:v>
                </c:pt>
                <c:pt idx="1">
                  <c:v>23.2</c:v>
                </c:pt>
                <c:pt idx="2">
                  <c:v>22.4</c:v>
                </c:pt>
                <c:pt idx="3">
                  <c:v>28.6</c:v>
                </c:pt>
                <c:pt idx="4">
                  <c:v>22.9</c:v>
                </c:pt>
                <c:pt idx="5">
                  <c:v>29.3</c:v>
                </c:pt>
                <c:pt idx="6">
                  <c:v>33.6</c:v>
                </c:pt>
                <c:pt idx="7">
                  <c:v>29.1</c:v>
                </c:pt>
                <c:pt idx="8">
                  <c:v>33.700000000000003</c:v>
                </c:pt>
                <c:pt idx="9">
                  <c:v>43</c:v>
                </c:pt>
                <c:pt idx="10">
                  <c:v>36.300000000000011</c:v>
                </c:pt>
                <c:pt idx="11">
                  <c:v>43</c:v>
                </c:pt>
                <c:pt idx="12">
                  <c:v>22.9</c:v>
                </c:pt>
                <c:pt idx="13">
                  <c:v>29.2</c:v>
                </c:pt>
                <c:pt idx="14">
                  <c:v>23.2</c:v>
                </c:pt>
                <c:pt idx="15">
                  <c:v>27.5</c:v>
                </c:pt>
                <c:pt idx="16">
                  <c:v>17.600000000000001</c:v>
                </c:pt>
                <c:pt idx="17">
                  <c:v>15.9</c:v>
                </c:pt>
                <c:pt idx="18">
                  <c:v>16.5</c:v>
                </c:pt>
                <c:pt idx="19">
                  <c:v>15.2</c:v>
                </c:pt>
                <c:pt idx="20">
                  <c:v>17.8</c:v>
                </c:pt>
                <c:pt idx="21">
                  <c:v>15</c:v>
                </c:pt>
                <c:pt idx="22">
                  <c:v>15.5</c:v>
                </c:pt>
                <c:pt idx="23">
                  <c:v>14.8</c:v>
                </c:pt>
                <c:pt idx="24">
                  <c:v>18</c:v>
                </c:pt>
                <c:pt idx="25">
                  <c:v>15.8</c:v>
                </c:pt>
                <c:pt idx="26">
                  <c:v>17.600000000000001</c:v>
                </c:pt>
                <c:pt idx="27">
                  <c:v>14.4</c:v>
                </c:pt>
                <c:pt idx="28">
                  <c:v>16.600000000000001</c:v>
                </c:pt>
                <c:pt idx="29">
                  <c:v>11.9</c:v>
                </c:pt>
                <c:pt idx="30">
                  <c:v>11.4</c:v>
                </c:pt>
                <c:pt idx="31">
                  <c:v>11.5</c:v>
                </c:pt>
                <c:pt idx="32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B5-4430-AB9D-EE9866050A6A}"/>
            </c:ext>
          </c:extLst>
        </c:ser>
        <c:ser>
          <c:idx val="3"/>
          <c:order val="2"/>
          <c:tx>
            <c:strRef>
              <c:f>水質!$D$1</c:f>
              <c:strCache>
                <c:ptCount val="1"/>
                <c:pt idx="0">
                  <c:v>COD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水質!$D$2:$D$34</c:f>
              <c:numCache>
                <c:formatCode>General</c:formatCode>
                <c:ptCount val="33"/>
                <c:pt idx="0">
                  <c:v>34.200000000000003</c:v>
                </c:pt>
                <c:pt idx="1">
                  <c:v>42.3</c:v>
                </c:pt>
                <c:pt idx="2">
                  <c:v>37.4</c:v>
                </c:pt>
                <c:pt idx="3">
                  <c:v>39.1</c:v>
                </c:pt>
                <c:pt idx="4">
                  <c:v>38.1</c:v>
                </c:pt>
                <c:pt idx="5">
                  <c:v>38.5</c:v>
                </c:pt>
                <c:pt idx="6">
                  <c:v>44.7</c:v>
                </c:pt>
                <c:pt idx="7">
                  <c:v>43.2</c:v>
                </c:pt>
                <c:pt idx="8">
                  <c:v>46.1</c:v>
                </c:pt>
                <c:pt idx="9">
                  <c:v>44.8</c:v>
                </c:pt>
                <c:pt idx="10">
                  <c:v>43.5</c:v>
                </c:pt>
                <c:pt idx="11">
                  <c:v>45.3</c:v>
                </c:pt>
                <c:pt idx="12">
                  <c:v>43.1</c:v>
                </c:pt>
                <c:pt idx="13">
                  <c:v>43.1</c:v>
                </c:pt>
                <c:pt idx="14">
                  <c:v>42.9</c:v>
                </c:pt>
                <c:pt idx="15">
                  <c:v>41.6</c:v>
                </c:pt>
                <c:pt idx="16">
                  <c:v>39.800000000000011</c:v>
                </c:pt>
                <c:pt idx="17">
                  <c:v>37.1</c:v>
                </c:pt>
                <c:pt idx="18">
                  <c:v>37.300000000000011</c:v>
                </c:pt>
                <c:pt idx="19">
                  <c:v>35.300000000000011</c:v>
                </c:pt>
                <c:pt idx="20">
                  <c:v>37.300000000000011</c:v>
                </c:pt>
                <c:pt idx="21">
                  <c:v>33.6</c:v>
                </c:pt>
                <c:pt idx="22">
                  <c:v>34.700000000000003</c:v>
                </c:pt>
                <c:pt idx="23">
                  <c:v>35.6</c:v>
                </c:pt>
                <c:pt idx="24">
                  <c:v>33.300000000000011</c:v>
                </c:pt>
                <c:pt idx="25">
                  <c:v>32.700000000000003</c:v>
                </c:pt>
                <c:pt idx="26">
                  <c:v>33.9</c:v>
                </c:pt>
                <c:pt idx="27">
                  <c:v>34.1</c:v>
                </c:pt>
                <c:pt idx="28">
                  <c:v>34.9</c:v>
                </c:pt>
                <c:pt idx="29">
                  <c:v>34.700000000000003</c:v>
                </c:pt>
                <c:pt idx="30">
                  <c:v>34.6</c:v>
                </c:pt>
                <c:pt idx="31">
                  <c:v>32.6</c:v>
                </c:pt>
                <c:pt idx="32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B5-4430-AB9D-EE9866050A6A}"/>
            </c:ext>
          </c:extLst>
        </c:ser>
        <c:dLbls/>
        <c:marker val="1"/>
        <c:axId val="229081856"/>
        <c:axId val="229079680"/>
      </c:lineChart>
      <c:catAx>
        <c:axId val="229051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229077760"/>
        <c:crossesAt val="0"/>
        <c:auto val="1"/>
        <c:lblAlgn val="ctr"/>
        <c:lblOffset val="100"/>
        <c:tickLblSkip val="1"/>
      </c:catAx>
      <c:valAx>
        <c:axId val="229077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Rtl" wrap="square" anchor="ctr" anchorCtr="0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MLSS</a:t>
                </a:r>
                <a:r>
                  <a:rPr lang="zh-TW" altLang="en-US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濃度</a:t>
                </a:r>
                <a:r>
                  <a:rPr lang="en-US" altLang="zh-TW" sz="12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(mg/L)</a:t>
                </a:r>
                <a:endParaRPr lang="zh-TW" altLang="en-US" sz="120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>
            <c:manualLayout>
              <c:xMode val="edge"/>
              <c:yMode val="edge"/>
              <c:x val="1.4037806784505162E-2"/>
              <c:y val="0.2330680539932508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229051392"/>
        <c:crosses val="autoZero"/>
        <c:crossBetween val="between"/>
      </c:valAx>
      <c:valAx>
        <c:axId val="229079680"/>
        <c:scaling>
          <c:orientation val="minMax"/>
        </c:scaling>
        <c:axPos val="r"/>
        <c:title>
          <c:tx>
            <c:rich>
              <a:bodyPr rot="0" spcFirstLastPara="1" vertOverflow="ellipsis" vert="wordArtVertRtl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r>
                  <a:rPr lang="zh-TW" altLang="zh-TW" sz="1200" b="0" i="0" u="none" strike="noStrike" baseline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濃度</a:t>
                </a:r>
                <a:r>
                  <a:rPr lang="en-US" altLang="zh-TW" sz="1200" b="0" i="0" u="none" strike="noStrike" baseline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(mg/L)</a:t>
                </a:r>
                <a:endParaRPr lang="zh-TW" altLang="en-US" sz="120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>
            <c:manualLayout>
              <c:xMode val="edge"/>
              <c:yMode val="edge"/>
              <c:x val="0.95741995709732397"/>
              <c:y val="0.30202638732658427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229081856"/>
        <c:crosses val="max"/>
        <c:crossBetween val="between"/>
      </c:valAx>
      <c:catAx>
        <c:axId val="229081856"/>
        <c:scaling>
          <c:orientation val="minMax"/>
        </c:scaling>
        <c:delete val="1"/>
        <c:axPos val="b"/>
        <c:numFmt formatCode="General" sourceLinked="1"/>
        <c:tickLblPos val="none"/>
        <c:crossAx val="229079680"/>
        <c:crosses val="autoZero"/>
        <c:lblAlgn val="ctr"/>
        <c:lblOffset val="100"/>
      </c:catAx>
      <c:spPr>
        <a:noFill/>
        <a:ln>
          <a:solidFill>
            <a:schemeClr val="accent1"/>
          </a:solidFill>
        </a:ln>
        <a:effectLst/>
      </c:spPr>
    </c:plotArea>
    <c:legend>
      <c:legendPos val="r"/>
      <c:layout>
        <c:manualLayout>
          <c:xMode val="edge"/>
          <c:yMode val="edge"/>
          <c:x val="0.56797056275395552"/>
          <c:y val="0.12588488938882639"/>
          <c:w val="0.32279959718026191"/>
          <c:h val="7.328974503187100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7F824-7D93-4B05-9B70-B8B92E72A151}" type="datetimeFigureOut">
              <a:rPr lang="zh-TW" altLang="en-US" smtClean="0"/>
              <a:pPr/>
              <a:t>2019/11/28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1EE3-3A16-4E9B-8914-837258A64B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4736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D8CC8-F5D1-43CD-B25D-8A817DB77FCA}" type="datetimeFigureOut">
              <a:rPr lang="zh-TW" altLang="en-US" smtClean="0"/>
              <a:pPr/>
              <a:t>2019/11/28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32640-3A75-4037-9C7D-3400E2C7173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7140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67751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040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839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93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978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249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301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政緯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6884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政緯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47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政緯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7547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0961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806450"/>
            <a:ext cx="5364163" cy="4022725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910" y="5095925"/>
            <a:ext cx="5348124" cy="48218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17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0814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90575-DAF4-47F4-9B10-C25EB8C07491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10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4117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7435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461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012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32640-3A75-4037-9C7D-3400E2C7173A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40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AD69D-9724-40A9-8BA2-D0AE4DB9689D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1AD84-36BB-4343-A7B8-BA5BF9A77332}" type="slidenum">
              <a:rPr lang="fr-FR" altLang="zh-TW" smtClean="0"/>
              <a:pPr/>
              <a:t>‹#›</a:t>
            </a:fld>
            <a:endParaRPr lang="fr-FR" alt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547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6849-8110-4A3A-A950-958165071195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6AD99-04F9-4648-96EB-B5E12CD2688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85213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910C-8B8D-4170-861B-19EA99D182D0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245-010F-4635-A7B4-E1EE5C8B3F9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28421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9617" y="17729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692696"/>
          </a:xfrm>
        </p:spPr>
        <p:txBody>
          <a:bodyPr>
            <a:noAutofit/>
          </a:bodyPr>
          <a:lstStyle>
            <a:lvl1pPr algn="l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24536"/>
          </a:xfrm>
        </p:spPr>
        <p:txBody>
          <a:bodyPr/>
          <a:lstStyle>
            <a:lvl1pPr>
              <a:defRPr sz="2800"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32240" y="6356352"/>
            <a:ext cx="2133600" cy="365125"/>
          </a:xfrm>
        </p:spPr>
        <p:txBody>
          <a:bodyPr/>
          <a:lstStyle/>
          <a:p>
            <a:fld id="{E03B0D8D-51E4-48FD-B85A-1654724744B5}" type="datetime1">
              <a:rPr lang="zh-TW" altLang="en-US" smtClean="0"/>
              <a:pPr/>
              <a:t>2019/11/28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-1692696" y="6453338"/>
            <a:ext cx="2133600" cy="365125"/>
          </a:xfrm>
        </p:spPr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0" y="694366"/>
            <a:ext cx="91440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標題 1"/>
          <p:cNvSpPr txBox="1">
            <a:spLocks/>
          </p:cNvSpPr>
          <p:nvPr userDrawn="1"/>
        </p:nvSpPr>
        <p:spPr>
          <a:xfrm>
            <a:off x="-36512" y="80704"/>
            <a:ext cx="82296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13"/>
          </p:nvPr>
        </p:nvSpPr>
        <p:spPr>
          <a:xfrm>
            <a:off x="0" y="716142"/>
            <a:ext cx="5868144" cy="648072"/>
          </a:xfrm>
        </p:spPr>
        <p:txBody>
          <a:bodyPr>
            <a:normAutofit/>
          </a:bodyPr>
          <a:lstStyle>
            <a:lvl1pPr algn="l">
              <a:buNone/>
              <a:defRPr sz="3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7" y="17472"/>
            <a:ext cx="153403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1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37113"/>
            <a:ext cx="7772400" cy="72008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13176"/>
            <a:ext cx="6400800" cy="69492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3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74638"/>
            <a:ext cx="64190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600202"/>
            <a:ext cx="6419056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25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32857"/>
            <a:ext cx="8229600" cy="39933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5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24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37113"/>
            <a:ext cx="7772400" cy="72008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13176"/>
            <a:ext cx="6400800" cy="69492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50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74638"/>
            <a:ext cx="64190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600202"/>
            <a:ext cx="6419056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2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32857"/>
            <a:ext cx="8229600" cy="39933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93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728D-4405-495F-81BC-3A5FF7E23ADD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6535966"/>
            <a:ext cx="21336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B33432EF-AEB5-45B9-88C6-E3EE40FAFC7E}" type="slidenum">
              <a:rPr lang="fr-FR" altLang="zh-TW" smtClean="0"/>
              <a:pPr/>
              <a:t>‹#›</a:t>
            </a:fld>
            <a:endParaRPr lang="fr-FR" altLang="zh-TW" dirty="0"/>
          </a:p>
        </p:txBody>
      </p:sp>
    </p:spTree>
    <p:extLst>
      <p:ext uri="{BB962C8B-B14F-4D97-AF65-F5344CB8AC3E}">
        <p14:creationId xmlns:p14="http://schemas.microsoft.com/office/powerpoint/2010/main" xmlns="" val="256856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63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9617" y="17729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692696"/>
          </a:xfrm>
        </p:spPr>
        <p:txBody>
          <a:bodyPr>
            <a:noAutofit/>
          </a:bodyPr>
          <a:lstStyle>
            <a:lvl1pPr algn="l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24536"/>
          </a:xfrm>
        </p:spPr>
        <p:txBody>
          <a:bodyPr/>
          <a:lstStyle>
            <a:lvl1pPr>
              <a:defRPr sz="2800"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32240" y="6356352"/>
            <a:ext cx="2133600" cy="365125"/>
          </a:xfrm>
        </p:spPr>
        <p:txBody>
          <a:bodyPr/>
          <a:lstStyle/>
          <a:p>
            <a:fld id="{E03B0D8D-51E4-48FD-B85A-1654724744B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-1692696" y="6453338"/>
            <a:ext cx="2133600" cy="365125"/>
          </a:xfrm>
        </p:spPr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0" y="694366"/>
            <a:ext cx="91440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標題 1"/>
          <p:cNvSpPr txBox="1">
            <a:spLocks/>
          </p:cNvSpPr>
          <p:nvPr userDrawn="1"/>
        </p:nvSpPr>
        <p:spPr>
          <a:xfrm>
            <a:off x="-36512" y="80704"/>
            <a:ext cx="82296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zh-TW" altLang="en-US" sz="4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13"/>
          </p:nvPr>
        </p:nvSpPr>
        <p:spPr>
          <a:xfrm>
            <a:off x="0" y="716142"/>
            <a:ext cx="5868144" cy="648072"/>
          </a:xfrm>
        </p:spPr>
        <p:txBody>
          <a:bodyPr>
            <a:normAutofit/>
          </a:bodyPr>
          <a:lstStyle>
            <a:lvl1pPr algn="l">
              <a:buNone/>
              <a:defRPr sz="3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7" y="17472"/>
            <a:ext cx="153403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6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37113"/>
            <a:ext cx="7772400" cy="72008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13176"/>
            <a:ext cx="6400800" cy="69492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56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74638"/>
            <a:ext cx="64190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600202"/>
            <a:ext cx="6419056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0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32857"/>
            <a:ext cx="8229600" cy="39933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39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73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9617" y="17729"/>
            <a:ext cx="9144000" cy="69269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692696"/>
          </a:xfrm>
        </p:spPr>
        <p:txBody>
          <a:bodyPr>
            <a:noAutofit/>
          </a:bodyPr>
          <a:lstStyle>
            <a:lvl1pPr algn="l"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24536"/>
          </a:xfrm>
        </p:spPr>
        <p:txBody>
          <a:bodyPr/>
          <a:lstStyle>
            <a:lvl1pPr>
              <a:defRPr sz="2800"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32240" y="6356352"/>
            <a:ext cx="2133600" cy="365125"/>
          </a:xfrm>
        </p:spPr>
        <p:txBody>
          <a:bodyPr/>
          <a:lstStyle/>
          <a:p>
            <a:fld id="{E03B0D8D-51E4-48FD-B85A-1654724744B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-1692696" y="6453338"/>
            <a:ext cx="2133600" cy="365125"/>
          </a:xfrm>
        </p:spPr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0" y="694366"/>
            <a:ext cx="91440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標題 1"/>
          <p:cNvSpPr txBox="1">
            <a:spLocks/>
          </p:cNvSpPr>
          <p:nvPr userDrawn="1"/>
        </p:nvSpPr>
        <p:spPr>
          <a:xfrm>
            <a:off x="-36512" y="80704"/>
            <a:ext cx="82296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zh-TW" altLang="en-US" sz="4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內容版面配置區 2"/>
          <p:cNvSpPr>
            <a:spLocks noGrp="1"/>
          </p:cNvSpPr>
          <p:nvPr>
            <p:ph idx="13"/>
          </p:nvPr>
        </p:nvSpPr>
        <p:spPr>
          <a:xfrm>
            <a:off x="0" y="716142"/>
            <a:ext cx="5868144" cy="648072"/>
          </a:xfrm>
        </p:spPr>
        <p:txBody>
          <a:bodyPr>
            <a:normAutofit/>
          </a:bodyPr>
          <a:lstStyle>
            <a:lvl1pPr algn="l">
              <a:buNone/>
              <a:defRPr sz="3600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7" y="17472"/>
            <a:ext cx="153403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55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CB61-83E3-47DB-961C-B6B394E87B21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138A-3D38-4B07-9E44-10EDA5CD31E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82502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F6B4-971F-49B3-A095-D3247100E9CD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B652-A702-420C-A907-2B5E3423D5C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177855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BB79-2ECF-4E2A-96D0-CF34998D89D9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6A72E-A487-43A4-BB9A-F77B28002E9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00104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5601-978C-4E4B-9F63-53D1B4F81AD4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4DEF-1402-4279-98F0-1654663D0CC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79730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1089-4F9B-40AE-A941-46B0DC7A7790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23DBD-6518-4623-9D7E-5E9C5DAADAD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212077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9F6C-1083-4A09-9287-7CC3CFA23E50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24DDE-C6B3-4782-9EE8-821D29E8BF0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174156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982D-4B62-492C-8B52-83F0731C5013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017D4-3527-42D0-BB6E-9360D3B7D60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xmlns="" val="324147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6D488B-2800-45BF-83F1-84AA17AD22C6}" type="datetime1">
              <a:rPr lang="fr-FR" altLang="zh-TW" smtClean="0"/>
              <a:pPr>
                <a:defRPr/>
              </a:pPr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D1AD84-36BB-4343-A7B8-BA5BF9A77332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39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00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9BE5D3-0EE8-449F-8E2F-C31222F5F8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0660B8-BAB8-4E8E-9686-E359FF4334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9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___3.xlsx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261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-30778" y="-1"/>
            <a:ext cx="9267993" cy="6885385"/>
          </a:xfrm>
          <a:prstGeom prst="rect">
            <a:avLst/>
          </a:prstGeom>
          <a:solidFill>
            <a:srgbClr val="FFFFF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61711" y="1471611"/>
            <a:ext cx="9192632" cy="1183238"/>
          </a:xfrm>
          <a:prstGeom prst="rect">
            <a:avLst/>
          </a:prstGeom>
          <a:solidFill>
            <a:schemeClr val="bg1">
              <a:alpha val="46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8" y="332658"/>
            <a:ext cx="2592289" cy="597273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7175" y="1482433"/>
            <a:ext cx="9137978" cy="116159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6600" b="1" kern="0" dirty="0">
                <a:ln w="19050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台南科技</a:t>
            </a:r>
            <a:r>
              <a:rPr lang="zh-TW" alt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工業區污水處理廠</a:t>
            </a:r>
          </a:p>
        </p:txBody>
      </p:sp>
      <p:sp>
        <p:nvSpPr>
          <p:cNvPr id="29" name="矩形 28"/>
          <p:cNvSpPr/>
          <p:nvPr/>
        </p:nvSpPr>
        <p:spPr>
          <a:xfrm>
            <a:off x="5184068" y="5731182"/>
            <a:ext cx="3996444" cy="1154202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6372202" y="6536414"/>
            <a:ext cx="3004177" cy="2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fr-FR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4070" y="5849222"/>
            <a:ext cx="3946733" cy="695181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簡報者</a:t>
            </a:r>
            <a:r>
              <a:rPr lang="zh-TW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：謝宗勳</a:t>
            </a:r>
            <a:endParaRPr lang="en-US" altLang="zh-T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副標題 31"/>
          <p:cNvSpPr txBox="1">
            <a:spLocks/>
          </p:cNvSpPr>
          <p:nvPr/>
        </p:nvSpPr>
        <p:spPr bwMode="black">
          <a:xfrm>
            <a:off x="2129023" y="3364403"/>
            <a:ext cx="4598938" cy="108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TW" altLang="en-US" sz="6000" b="1" kern="0" noProof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心 得 分 享</a:t>
            </a:r>
            <a:endParaRPr lang="zh-TW" altLang="en-US" sz="6000" b="1" kern="0" noProof="1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9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5045" y="210456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/>
              <a:pPr/>
              <a:t>10</a:t>
            </a:fld>
            <a:endParaRPr lang="fr-FR" altLang="zh-TW" dirty="0"/>
          </a:p>
        </p:txBody>
      </p:sp>
      <p:sp>
        <p:nvSpPr>
          <p:cNvPr id="4" name="圓角矩形 3"/>
          <p:cNvSpPr/>
          <p:nvPr/>
        </p:nvSpPr>
        <p:spPr>
          <a:xfrm>
            <a:off x="539552" y="1057567"/>
            <a:ext cx="4412234" cy="4129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問題分析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：水質</a:t>
            </a:r>
            <a:r>
              <a:rPr kumimoji="1"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收費率減少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2151" y="146286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水量收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費率降低之影響：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7566" y="1890980"/>
            <a:ext cx="8208914" cy="83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57188" eaLnBrk="0" hangingPunct="0">
              <a:lnSpc>
                <a:spcPts val="3000"/>
              </a:lnSpc>
              <a:spcBef>
                <a:spcPts val="0"/>
              </a:spcBef>
              <a:buClr>
                <a:schemeClr val="folHlink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kumimoji="1"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天候等諸多因素，引使其處理水量增加，致直接影響水質收費率之降低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5790" y="2611358"/>
            <a:ext cx="700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採樣井及人孔受降雨沖刷致污染物滲入之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579" y="3081783"/>
            <a:ext cx="7992888" cy="281973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45579" y="590151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kumimoji="1" lang="zh-TW" altLang="en-US" sz="1600" dirty="0">
                <a:solidFill>
                  <a:srgbClr val="7030A0"/>
                </a:solidFill>
                <a:latin typeface="+mn-ea"/>
              </a:rPr>
              <a:t>據表</a:t>
            </a:r>
            <a:r>
              <a:rPr kumimoji="1" lang="zh-TW" altLang="en-US" sz="1600" dirty="0" smtClean="0">
                <a:solidFill>
                  <a:srgbClr val="7030A0"/>
                </a:solidFill>
                <a:latin typeface="+mn-ea"/>
              </a:rPr>
              <a:t>顯而易見於</a:t>
            </a:r>
            <a:r>
              <a:rPr kumimoji="1" lang="zh-TW" altLang="en-US" sz="1600" dirty="0">
                <a:solidFill>
                  <a:srgbClr val="7030A0"/>
                </a:solidFill>
                <a:latin typeface="+mn-ea"/>
              </a:rPr>
              <a:t>降雨日水質大抵較非降雨日高，故未蒙稀釋之利，反受其</a:t>
            </a:r>
            <a:r>
              <a:rPr kumimoji="1" lang="zh-TW" altLang="en-US" sz="1600" dirty="0" smtClean="0">
                <a:solidFill>
                  <a:srgbClr val="7030A0"/>
                </a:solidFill>
                <a:latin typeface="+mn-ea"/>
              </a:rPr>
              <a:t>害，惟亦不排除用戶藉機排放較高負荷廢水。</a:t>
            </a:r>
            <a:endParaRPr kumimoji="1" lang="zh-TW" altLang="en-US" sz="1600" dirty="0">
              <a:solidFill>
                <a:srgbClr val="7030A0"/>
              </a:solidFill>
              <a:latin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0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0015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/>
              <a:pPr/>
              <a:t>11</a:t>
            </a:fld>
            <a:endParaRPr lang="fr-FR" altLang="zh-TW" dirty="0"/>
          </a:p>
        </p:txBody>
      </p:sp>
      <p:sp>
        <p:nvSpPr>
          <p:cNvPr id="4" name="圓角矩形 3"/>
          <p:cNvSpPr/>
          <p:nvPr/>
        </p:nvSpPr>
        <p:spPr>
          <a:xfrm>
            <a:off x="467134" y="1266709"/>
            <a:ext cx="4464497" cy="4129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問題分析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：水質</a:t>
            </a:r>
            <a:r>
              <a:rPr kumimoji="1"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收費率減少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5186" y="2420888"/>
            <a:ext cx="7905673" cy="229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 eaLnBrk="0" hangingPunct="0">
              <a:lnSpc>
                <a:spcPts val="35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kumimoji="1"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本工業區隸屬高科技產業園區，基本上用戶之廢</a:t>
            </a:r>
            <a:r>
              <a:rPr kumimoji="1"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污</a:t>
            </a:r>
            <a:r>
              <a:rPr kumimoji="1"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1"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水處置情形，自主管理機制尚佳，刻意違規情事未見發生，故本廠進流水質長期屬偏低且穩定。惟用戶前處理過程中水質不穩定在所難免，是以於定期採樣或稽查採樣時機點能否確實掌握，將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為急需</a:t>
            </a:r>
            <a:r>
              <a:rPr kumimoji="1"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積極面對之課題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5147" y="177281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未取得用戶代表性水</a:t>
            </a:r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樣：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2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053" y="222603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>
                <a:solidFill>
                  <a:prstClr val="black"/>
                </a:solidFill>
              </a:rPr>
              <a:pPr/>
              <a:t>12</a:t>
            </a:fld>
            <a:endParaRPr lang="fr-FR" altLang="zh-TW" dirty="0">
              <a:solidFill>
                <a:prstClr val="black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29135" y="1210208"/>
            <a:ext cx="1800606" cy="41290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解決措施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6149" y="1827437"/>
            <a:ext cx="2473140" cy="587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kumimoji="1"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水量</a:t>
            </a:r>
            <a:r>
              <a:rPr kumimoji="1"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15024" y="1648227"/>
            <a:ext cx="4572000" cy="88407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r>
              <a:rPr kumimoji="1"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將積極查核用戶實際排放量與收費水量差異，且擬定改善措施。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3272130" y="1901557"/>
            <a:ext cx="602603" cy="439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58700" y="3167535"/>
            <a:ext cx="2473140" cy="587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kumimoji="1"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降雨量影響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21390" y="2649887"/>
            <a:ext cx="4572000" cy="162273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r>
              <a:rPr kumimoji="1"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洽</a:t>
            </a:r>
            <a:r>
              <a:rPr kumimoji="1"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用戶協調溝通，建議用戶將採樣井上方鋪設防水設備，以減少雨水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及污染物</a:t>
            </a:r>
            <a:r>
              <a:rPr kumimoji="1"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滲入污水下水道系統</a:t>
            </a:r>
            <a:r>
              <a:rPr kumimoji="1"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07574" y="4409571"/>
            <a:ext cx="4572000" cy="199206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72000" bIns="72000">
            <a:spAutoFit/>
          </a:bodyPr>
          <a:lstStyle/>
          <a:p>
            <a:r>
              <a:rPr kumimoji="1"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訂定不</a:t>
            </a:r>
            <a:r>
              <a:rPr kumimoji="1"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定期、不定時及夜間等浮動時機執行採樣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，彙集</a:t>
            </a:r>
            <a:r>
              <a:rPr kumimoji="1"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用戶排放水質狀況之大數據，作為後續定期採樣時機之排定，冀期獲取用戶之代表性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水質。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135" y="5080222"/>
            <a:ext cx="2520281" cy="587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108000" bIns="10800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kumimoji="1"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用戶代表性水樣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3272130" y="3240728"/>
            <a:ext cx="602603" cy="441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3272130" y="5155075"/>
            <a:ext cx="602603" cy="437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880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" y="231209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/>
              <a:pPr/>
              <a:t>13</a:t>
            </a:fld>
            <a:endParaRPr lang="fr-FR" altLang="zh-TW" dirty="0"/>
          </a:p>
        </p:txBody>
      </p:sp>
      <p:sp>
        <p:nvSpPr>
          <p:cNvPr id="4" name="圓角矩形 3"/>
          <p:cNvSpPr/>
          <p:nvPr/>
        </p:nvSpPr>
        <p:spPr>
          <a:xfrm>
            <a:off x="520545" y="1123230"/>
            <a:ext cx="4464497" cy="4129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問題分析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：放流水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SS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值偏高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9551" y="2510179"/>
            <a:ext cx="3384377" cy="1118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進流負荷偏低</a:t>
            </a:r>
            <a:endParaRPr kumimoji="1" lang="en-US" altLang="zh-TW" sz="24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曝氣池生物污泥偏高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139952" y="2802441"/>
            <a:ext cx="602603" cy="43919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958580" y="1657691"/>
            <a:ext cx="3861892" cy="31700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食微比偏低致微生物易進內呼吸期，進而老化。</a:t>
            </a:r>
            <a:endParaRPr kumimoji="1" lang="en-US" altLang="zh-TW" sz="24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生物污泥老化致膠羽鬆散，不利沉澱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kumimoji="1" lang="en-US" altLang="zh-TW" sz="2400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產生硝化現象致</a:t>
            </a:r>
            <a:r>
              <a:rPr kumimoji="1"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值下降。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550" y="5327384"/>
            <a:ext cx="3384377" cy="6052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廠商排放含氟廢水</a:t>
            </a:r>
            <a:endParaRPr kumimoji="1" lang="en-US" altLang="zh-TW" sz="2400" dirty="0" smtClean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85042" y="5070905"/>
            <a:ext cx="3835430" cy="11182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生物污泥膠羽鬆散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kumimoji="1" lang="en-US" altLang="zh-TW" sz="2400" dirty="0" smtClean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值下降。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231570" y="5410432"/>
            <a:ext cx="602603" cy="43919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492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3997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>
                <a:solidFill>
                  <a:prstClr val="black"/>
                </a:solidFill>
              </a:rPr>
              <a:pPr/>
              <a:t>14</a:t>
            </a:fld>
            <a:endParaRPr lang="fr-FR" altLang="zh-TW" dirty="0">
              <a:solidFill>
                <a:prstClr val="black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11559" y="1174792"/>
            <a:ext cx="1800606" cy="50405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解決措施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1559" y="1831023"/>
            <a:ext cx="8064897" cy="4026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216000" bIns="216000">
            <a:spAutoFit/>
          </a:bodyPr>
          <a:lstStyle/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kumimoji="1"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調降生物污泥濃度</a:t>
            </a:r>
            <a:r>
              <a:rPr kumimoji="1"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(MLSS)</a:t>
            </a:r>
            <a:r>
              <a:rPr kumimoji="1"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參數介於</a:t>
            </a:r>
            <a:r>
              <a:rPr kumimoji="1"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kumimoji="1"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kumimoji="1"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800mg/L</a:t>
            </a:r>
            <a:r>
              <a:rPr kumimoji="1"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，以提高</a:t>
            </a:r>
            <a:r>
              <a:rPr kumimoji="1"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食微</a:t>
            </a:r>
            <a:r>
              <a:rPr kumimoji="1"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比，減少污泥老化現象。</a:t>
            </a:r>
            <a:endParaRPr kumimoji="1" lang="en-US" altLang="zh-TW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kumimoji="1"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降低送風量避免微生物激增，進而產生硝化現象，以維持</a:t>
            </a:r>
            <a:r>
              <a:rPr kumimoji="1"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kumimoji="1"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值穩定。</a:t>
            </a:r>
            <a:endParaRPr kumimoji="1" lang="en-US" altLang="zh-TW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kumimoji="1"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啟動纖維過濾桶設備，提高</a:t>
            </a:r>
            <a:r>
              <a:rPr kumimoji="1"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SS</a:t>
            </a:r>
            <a:r>
              <a:rPr kumimoji="1"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去除效率。</a:t>
            </a:r>
            <a:endParaRPr kumimoji="1" lang="en-US" altLang="zh-TW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強化前處理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輔導及相關稽查作業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，杜絕偏高氟離子廢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污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水進廠，以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維繫進流水質穩定性，俾利污水廠正常穩定運轉操作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5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8968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>
                <a:solidFill>
                  <a:prstClr val="black"/>
                </a:solidFill>
              </a:rPr>
              <a:pPr/>
              <a:t>15</a:t>
            </a:fld>
            <a:endParaRPr lang="fr-FR" altLang="zh-TW" dirty="0">
              <a:solidFill>
                <a:prstClr val="black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27584" y="1140768"/>
            <a:ext cx="1800606" cy="50405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執行成效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aphicFrame>
        <p:nvGraphicFramePr>
          <p:cNvPr id="19" name="圖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8023686"/>
              </p:ext>
            </p:extLst>
          </p:nvPr>
        </p:nvGraphicFramePr>
        <p:xfrm>
          <a:off x="395536" y="1556792"/>
          <a:ext cx="8352928" cy="485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892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35558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>
                <a:solidFill>
                  <a:prstClr val="black"/>
                </a:solidFill>
              </a:rPr>
              <a:pPr/>
              <a:t>16</a:t>
            </a:fld>
            <a:endParaRPr lang="fr-FR" altLang="zh-TW" dirty="0">
              <a:solidFill>
                <a:prstClr val="black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27584" y="1165331"/>
            <a:ext cx="1800606" cy="52109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執行成效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830" y="1592617"/>
            <a:ext cx="8358340" cy="47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6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" y="231209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>
                <a:solidFill>
                  <a:prstClr val="black"/>
                </a:solidFill>
              </a:rPr>
              <a:pPr/>
              <a:t>17</a:t>
            </a:fld>
            <a:endParaRPr lang="fr-FR" altLang="zh-TW" dirty="0">
              <a:solidFill>
                <a:prstClr val="black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20545" y="1123230"/>
            <a:ext cx="4464497" cy="4129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問題分析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：天候變遷之危機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9551" y="2510179"/>
            <a:ext cx="2088233" cy="6583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ctr" anchorCtr="0">
            <a:spAutoFit/>
          </a:bodyPr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</a:rPr>
              <a:t>瞬間暴雨</a:t>
            </a:r>
            <a:endParaRPr lang="zh-TW" altLang="en-US" sz="2400" dirty="0">
              <a:solidFill>
                <a:srgbClr val="F79646">
                  <a:lumMod val="50000"/>
                </a:srgbClr>
              </a:solidFill>
              <a:latin typeface="標楷體" panose="03000509000000000000" pitchFamily="65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2915817" y="2624906"/>
            <a:ext cx="854122" cy="43919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25881" y="1767273"/>
            <a:ext cx="4562968" cy="21441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工業區集水區雨水排放量倍增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致雨水道宣洩困難。</a:t>
            </a:r>
            <a:endParaRPr kumimoji="1" lang="en-US" altLang="zh-TW" sz="2400" dirty="0" smtClean="0">
              <a:solidFill>
                <a:srgbClr val="0000FF"/>
              </a:solidFill>
              <a:latin typeface="標楷體" panose="03000509000000000000" pitchFamily="65" charset="-120"/>
            </a:endParaRP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防洪人力不足，致應變難度提升。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54972" y="5244336"/>
            <a:ext cx="2088234" cy="6052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</a:rPr>
              <a:t>海平面上升</a:t>
            </a:r>
            <a:endParaRPr kumimoji="1" lang="en-US" altLang="zh-TW" sz="2400" dirty="0" smtClean="0">
              <a:solidFill>
                <a:srgbClr val="F79646">
                  <a:lumMod val="50000"/>
                </a:srgbClr>
              </a:solidFill>
              <a:latin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23929" y="4836416"/>
            <a:ext cx="4764920" cy="1576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自然排放速率降低。</a:t>
            </a:r>
            <a:endParaRPr kumimoji="1" lang="en-US" altLang="zh-TW" sz="24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kumimoji="1"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</a:rPr>
              <a:t>抽水量受潮位影響排放難度提高。</a:t>
            </a:r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2915817" y="5327384"/>
            <a:ext cx="854122" cy="43919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6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3997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>
                <a:solidFill>
                  <a:prstClr val="black"/>
                </a:solidFill>
              </a:rPr>
              <a:pPr/>
              <a:t>18</a:t>
            </a:fld>
            <a:endParaRPr lang="fr-FR" altLang="zh-TW" dirty="0">
              <a:solidFill>
                <a:prstClr val="black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11559" y="1174792"/>
            <a:ext cx="1800606" cy="50405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解決措施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1559" y="1831023"/>
            <a:ext cx="8064897" cy="4475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216000" bIns="216000">
            <a:spAutoFit/>
          </a:bodyPr>
          <a:lstStyle/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kumimoji="1" lang="zh-TW" altLang="en-US" sz="2400" b="1" dirty="0" smtClean="0">
                <a:solidFill>
                  <a:prstClr val="black"/>
                </a:solidFill>
                <a:latin typeface="+mn-ea"/>
              </a:rPr>
              <a:t>調降防洪站前池警戒水位，提前啟動抽水時機，以防範於未來。</a:t>
            </a:r>
            <a:endParaRPr kumimoji="1" lang="en-US" altLang="zh-TW" sz="2400" b="1" dirty="0" smtClean="0">
              <a:solidFill>
                <a:prstClr val="black"/>
              </a:solidFill>
              <a:latin typeface="+mn-ea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kumimoji="1" lang="zh-TW" altLang="en-US" sz="2400" b="1" dirty="0" smtClean="0">
                <a:solidFill>
                  <a:prstClr val="black"/>
                </a:solidFill>
                <a:latin typeface="+mn-ea"/>
              </a:rPr>
              <a:t>設置</a:t>
            </a:r>
            <a:r>
              <a:rPr kumimoji="1" lang="zh-TW" altLang="en-US" sz="2400" b="1" dirty="0">
                <a:solidFill>
                  <a:prstClr val="black"/>
                </a:solidFill>
                <a:latin typeface="+mn-ea"/>
              </a:rPr>
              <a:t>防洪站</a:t>
            </a:r>
            <a:r>
              <a:rPr kumimoji="1" lang="zh-TW" altLang="en-US" sz="2400" b="1" dirty="0" smtClean="0">
                <a:solidFill>
                  <a:prstClr val="black"/>
                </a:solidFill>
                <a:latin typeface="+mn-ea"/>
              </a:rPr>
              <a:t>前池水位警報系統，以利同仁迅速進駐，提前整備前期作業。</a:t>
            </a:r>
            <a:endParaRPr kumimoji="1" lang="en-US" altLang="zh-TW" sz="2400" b="1" dirty="0" smtClean="0">
              <a:solidFill>
                <a:prstClr val="black"/>
              </a:solidFill>
              <a:latin typeface="+mn-ea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kumimoji="1" lang="zh-TW" altLang="en-US" sz="2400" b="1" dirty="0" smtClean="0">
                <a:solidFill>
                  <a:prstClr val="black"/>
                </a:solidFill>
                <a:latin typeface="+mn-ea"/>
              </a:rPr>
              <a:t>隨時監看氣象 </a:t>
            </a:r>
            <a:r>
              <a:rPr kumimoji="1" lang="en-US" altLang="zh-TW" sz="2400" b="1" dirty="0" smtClean="0">
                <a:solidFill>
                  <a:prstClr val="black"/>
                </a:solidFill>
                <a:latin typeface="+mn-ea"/>
              </a:rPr>
              <a:t>(</a:t>
            </a:r>
            <a:r>
              <a:rPr kumimoji="1" lang="zh-TW" altLang="en-US" sz="2400" b="1" dirty="0" smtClean="0">
                <a:solidFill>
                  <a:prstClr val="black"/>
                </a:solidFill>
                <a:latin typeface="+mn-ea"/>
              </a:rPr>
              <a:t>雨勢、潮位及浪高</a:t>
            </a:r>
            <a:r>
              <a:rPr kumimoji="1" lang="en-US" altLang="zh-TW" sz="2400" b="1" dirty="0" smtClean="0">
                <a:solidFill>
                  <a:prstClr val="black"/>
                </a:solidFill>
                <a:latin typeface="+mn-ea"/>
              </a:rPr>
              <a:t>)</a:t>
            </a:r>
            <a:r>
              <a:rPr kumimoji="1" lang="zh-TW" altLang="en-US" sz="2400" b="1" dirty="0" smtClean="0">
                <a:solidFill>
                  <a:prstClr val="black"/>
                </a:solidFill>
                <a:latin typeface="+mn-ea"/>
              </a:rPr>
              <a:t>訊息</a:t>
            </a:r>
            <a:r>
              <a:rPr kumimoji="1" lang="zh-TW" altLang="en-US" sz="2400" b="1" dirty="0" smtClean="0">
                <a:solidFill>
                  <a:prstClr val="black"/>
                </a:solidFill>
                <a:latin typeface="+mj-ea"/>
                <a:ea typeface="+mj-ea"/>
              </a:rPr>
              <a:t>，確實掌</a:t>
            </a:r>
            <a:r>
              <a:rPr kumimoji="1" lang="zh-TW" altLang="en-US" sz="2400" b="1" dirty="0" smtClean="0">
                <a:solidFill>
                  <a:prstClr val="black"/>
                </a:solidFill>
                <a:latin typeface="+mn-ea"/>
              </a:rPr>
              <a:t>握天候狀況。</a:t>
            </a:r>
            <a:endParaRPr kumimoji="1" lang="en-US" altLang="zh-TW" sz="2400" b="1" dirty="0" smtClean="0">
              <a:solidFill>
                <a:prstClr val="black"/>
              </a:solidFill>
              <a:latin typeface="+mn-ea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prstClr val="black"/>
                </a:solidFill>
                <a:latin typeface="+mn-ea"/>
              </a:rPr>
              <a:t>訂定「台南</a:t>
            </a:r>
            <a:r>
              <a:rPr lang="zh-TW" altLang="en-US" sz="2400" b="1" dirty="0">
                <a:solidFill>
                  <a:prstClr val="black"/>
                </a:solidFill>
                <a:latin typeface="+mn-ea"/>
              </a:rPr>
              <a:t>科技工業區防洪抽水站進駐</a:t>
            </a:r>
            <a:r>
              <a:rPr lang="zh-TW" altLang="en-US" sz="2400" b="1" dirty="0" smtClean="0">
                <a:solidFill>
                  <a:prstClr val="black"/>
                </a:solidFill>
                <a:latin typeface="+mn-ea"/>
              </a:rPr>
              <a:t>時機」規範，且加強人力調配作業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，以保持防洪抽水站之穩定</a:t>
            </a:r>
            <a:r>
              <a:rPr lang="zh-TW" altLang="en-US" sz="2400" b="1" dirty="0">
                <a:solidFill>
                  <a:prstClr val="black"/>
                </a:solidFill>
                <a:latin typeface="+mn-ea"/>
              </a:rPr>
              <a:t>運轉操作</a:t>
            </a:r>
            <a:r>
              <a:rPr lang="zh-TW" altLang="en-US" sz="2400" b="1" dirty="0" smtClean="0">
                <a:solidFill>
                  <a:prstClr val="black"/>
                </a:solidFill>
                <a:latin typeface="+mn-ea"/>
              </a:rPr>
              <a:t>。</a:t>
            </a:r>
            <a:endParaRPr lang="zh-TW" altLang="en-US" sz="2400" b="1" dirty="0">
              <a:solidFill>
                <a:srgbClr val="7030A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6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559" y="233899"/>
            <a:ext cx="7678216" cy="90074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肆、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創新</a:t>
            </a:r>
            <a:r>
              <a:rPr lang="zh-TW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持續性計畫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/>
              <a:pPr/>
              <a:t>19</a:t>
            </a:fld>
            <a:endParaRPr lang="fr-FR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548" y="2955297"/>
            <a:ext cx="1285875" cy="12858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56924" y="4295032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曝氣池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6288" y="2915247"/>
            <a:ext cx="1285875" cy="12858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797858" y="4295032"/>
            <a:ext cx="146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纖維過濾桶</a:t>
            </a:r>
          </a:p>
        </p:txBody>
      </p:sp>
      <p:pic>
        <p:nvPicPr>
          <p:cNvPr id="10" name="圖片 9" descr="D:\1071101公務舊電腦\1070810NEW\108年QRcode\CODE\QR生物沉澱池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8854" y="2952122"/>
            <a:ext cx="12890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字方塊 10"/>
          <p:cNvSpPr txBox="1"/>
          <p:nvPr/>
        </p:nvSpPr>
        <p:spPr>
          <a:xfrm>
            <a:off x="3110162" y="4322864"/>
            <a:ext cx="146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生物沉澱池</a:t>
            </a:r>
            <a:endParaRPr lang="zh-TW" altLang="en-US" dirty="0"/>
          </a:p>
        </p:txBody>
      </p:sp>
      <p:pic>
        <p:nvPicPr>
          <p:cNvPr id="12" name="圖片 11" descr="D:\1071101公務舊電腦\1070810NEW\108年QRcode\CODE\QR生物沉澱池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571" y="2912072"/>
            <a:ext cx="1289050" cy="12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字方塊 12"/>
          <p:cNvSpPr txBox="1"/>
          <p:nvPr/>
        </p:nvSpPr>
        <p:spPr>
          <a:xfrm>
            <a:off x="4954010" y="4322741"/>
            <a:ext cx="146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/>
              <a:t>化學沉澱池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84559" y="1139851"/>
            <a:ext cx="792141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台南科技工業區污水處理廠各單元設備簡介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77642" y="1767018"/>
            <a:ext cx="7926806" cy="102343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720725" lvl="0" indent="-720725" algn="just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ts val="2800"/>
              <a:defRPr/>
            </a:pPr>
            <a:r>
              <a:rPr kumimoji="1"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目的：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藉由該項建置，可以使蒞臨本廠洽公或參觀之民眾，得利用自身手機掃描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QR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Code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可即時獲取污水廠各操作單元之相關資訊，以發揮宣傳及教育之功能。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2381" y="4979182"/>
            <a:ext cx="7762067" cy="932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144000" bIns="144000">
            <a:spAutoFit/>
          </a:bodyPr>
          <a:lstStyle/>
          <a:p>
            <a:pPr marL="1258888" lvl="0" indent="-1262063" eaLnBrk="0" hangingPunct="0">
              <a:lnSpc>
                <a:spcPts val="2500"/>
              </a:lnSpc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預期效益：單元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設備簡介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QR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Code</a:t>
            </a:r>
            <a:r>
              <a:rPr kumimoji="1"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完成建置後，將其附貼於各單元告示牌上，俾利參觀學生或民眾使用。</a:t>
            </a:r>
          </a:p>
        </p:txBody>
      </p:sp>
    </p:spTree>
    <p:extLst>
      <p:ext uri="{BB962C8B-B14F-4D97-AF65-F5344CB8AC3E}">
        <p14:creationId xmlns:p14="http://schemas.microsoft.com/office/powerpoint/2010/main" xmlns="" val="3819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04248" y="6453338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2</a:t>
            </a:r>
            <a:endParaRPr lang="fr-FR" altLang="zh-TW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8936722"/>
              </p:ext>
            </p:extLst>
          </p:nvPr>
        </p:nvGraphicFramePr>
        <p:xfrm>
          <a:off x="2339752" y="260648"/>
          <a:ext cx="6598096" cy="501173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598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簡報大綱</a:t>
                      </a:r>
                      <a:endParaRPr lang="zh-TW" altLang="en-US" sz="4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8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壹、污水處理廠簡介</a:t>
                      </a:r>
                      <a:endParaRPr lang="en-US" altLang="zh-TW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FF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8893">
                <a:tc>
                  <a:txBody>
                    <a:bodyPr/>
                    <a:lstStyle/>
                    <a:p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貳、本年度所面臨之問題</a:t>
                      </a:r>
                      <a:endParaRPr lang="en-US" altLang="zh-TW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FF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18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參、問題分析與解決措施</a:t>
                      </a:r>
                      <a:endParaRPr lang="en-US" altLang="zh-TW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FF4F"/>
                    </a:solidFill>
                  </a:tcPr>
                </a:tc>
              </a:tr>
              <a:tr h="1018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肆、</a:t>
                      </a:r>
                      <a:r>
                        <a:rPr lang="en-US" altLang="zh-TW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年度創新性</a:t>
                      </a:r>
                      <a:r>
                        <a:rPr lang="en-US" altLang="zh-TW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持續性計畫</a:t>
                      </a:r>
                      <a:endParaRPr lang="en-US" altLang="zh-TW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FF4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922" y="189858"/>
            <a:ext cx="7678216" cy="90074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肆、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創新</a:t>
            </a:r>
            <a:r>
              <a:rPr lang="zh-TW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持續性計畫</a:t>
            </a:r>
            <a:endParaRPr lang="zh-TW" altLang="en-US" sz="4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/>
              <a:pPr/>
              <a:t>20</a:t>
            </a:fld>
            <a:endParaRPr lang="fr-FR" altLang="zh-TW" dirty="0"/>
          </a:p>
        </p:txBody>
      </p:sp>
      <p:sp>
        <p:nvSpPr>
          <p:cNvPr id="10" name="向右箭號 9"/>
          <p:cNvSpPr/>
          <p:nvPr/>
        </p:nvSpPr>
        <p:spPr>
          <a:xfrm>
            <a:off x="2910542" y="4562845"/>
            <a:ext cx="29857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7410" y="3021980"/>
            <a:ext cx="2554445" cy="25672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018144"/>
            <a:ext cx="2304256" cy="25710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856" y="5693645"/>
            <a:ext cx="2302952" cy="4999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2127" y="5693644"/>
            <a:ext cx="2591025" cy="49991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0488" y="3018144"/>
            <a:ext cx="2583852" cy="257109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3591" y="4113612"/>
            <a:ext cx="317019" cy="29873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50359" y="5693643"/>
            <a:ext cx="2591025" cy="49991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9552" y="1132143"/>
            <a:ext cx="6121215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建置工業區內用戶排放水質</a:t>
            </a:r>
            <a:r>
              <a:rPr lang="zh-TW" altLang="en-US" sz="24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分析資料庫系統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04311" y="1821537"/>
            <a:ext cx="8137439" cy="102343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720725" indent="-720725" algn="just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ts val="2800"/>
              <a:defRPr/>
            </a:pPr>
            <a:r>
              <a:rPr kumimoji="1"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目的</a:t>
            </a:r>
            <a:r>
              <a:rPr kumimoji="1" lang="zh-TW" altLang="en-US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資料庫軟體，建立廠商排放水質大數據資料庫，藉以分析瞭解用戶排放特性，以利制定定期及稽查採樣時機點，俾利獲取代表性水樣或得以查獲用戶違規行為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9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3470" y="159120"/>
            <a:ext cx="7678216" cy="90074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肆、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創新</a:t>
            </a:r>
            <a:r>
              <a:rPr lang="zh-TW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持續性計畫</a:t>
            </a:r>
            <a:endParaRPr lang="zh-TW" altLang="en-US" sz="4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/>
              <a:pPr/>
              <a:t>21</a:t>
            </a:fld>
            <a:endParaRPr lang="fr-FR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856" y="5693645"/>
            <a:ext cx="2302952" cy="4999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2127" y="5693644"/>
            <a:ext cx="2591025" cy="49991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9284" y="1059867"/>
            <a:ext cx="6120948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建置工業區內用戶排放水質</a:t>
            </a:r>
            <a:r>
              <a:rPr lang="zh-TW" altLang="en-US" sz="24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分析資料庫系統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40856" y="4951647"/>
            <a:ext cx="8242801" cy="158431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marL="1255713" indent="-1255713" algn="just" defTabSz="68580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ts val="2800"/>
              <a:defRPr/>
            </a:pPr>
            <a:r>
              <a:rPr kumimoji="1"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預期效益：近年來</a:t>
            </a:r>
            <a:r>
              <a:rPr kumimoji="1"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進流水質持續降低，故是否獲得代表性水樣，對其水質收費率動則觀瞻，爰藉由</a:t>
            </a:r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廠商排放水質大數據分析，以瞭解用戶排放特性實屬重要方略，利於擬定定期及稽查採樣時機，獲取代表性水樣或查核用戶違規行為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5" y="1494533"/>
            <a:ext cx="8316112" cy="49381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473" y="2051986"/>
            <a:ext cx="2511770" cy="283681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22127" y="2051986"/>
            <a:ext cx="2760644" cy="286823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34123" y="2019774"/>
            <a:ext cx="2749534" cy="29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8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6083" name="Picture 66" descr="100_040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8750"/>
            <a:ext cx="282029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8" descr="100_0399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28750"/>
            <a:ext cx="273615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1" descr="100_0401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195" y="1428750"/>
            <a:ext cx="282029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4" descr="100_0405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9063"/>
            <a:ext cx="282029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7" descr="100_0400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195" y="3929063"/>
            <a:ext cx="282029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8" descr="100_0403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29063"/>
            <a:ext cx="273615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583470" y="159120"/>
            <a:ext cx="7678216" cy="900747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肆、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年度創新性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持續性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endParaRPr lang="zh-TW" altLang="en-US" sz="4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2902" y="843260"/>
            <a:ext cx="2584773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廠區綠美化成果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14" b="18003"/>
          <a:stretch/>
        </p:blipFill>
        <p:spPr>
          <a:xfrm>
            <a:off x="270052" y="5373216"/>
            <a:ext cx="2735225" cy="11238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D0E4FD"/>
              </a:clrFrom>
              <a:clrTo>
                <a:srgbClr val="D0E4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48"/>
          <a:stretch/>
        </p:blipFill>
        <p:spPr>
          <a:xfrm>
            <a:off x="2986745" y="2420890"/>
            <a:ext cx="6156176" cy="427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2664296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</a:t>
            </a:r>
            <a:r>
              <a:rPr lang="en-US" altLang="zh-TW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tx2">
                    <a:lumMod val="50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9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030" y="166758"/>
            <a:ext cx="8640960" cy="441186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壹、污水處理廠簡介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(1/5)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Group 102"/>
          <p:cNvGraphicFramePr>
            <a:graphicFrameLocks noGrp="1"/>
          </p:cNvGraphicFramePr>
          <p:nvPr>
            <p:ph idx="1"/>
            <p:extLst/>
          </p:nvPr>
        </p:nvGraphicFramePr>
        <p:xfrm>
          <a:off x="251519" y="810465"/>
          <a:ext cx="8640960" cy="2630041"/>
        </p:xfrm>
        <a:graphic>
          <a:graphicData uri="http://schemas.openxmlformats.org/drawingml/2006/table">
            <a:tbl>
              <a:tblPr/>
              <a:tblGrid>
                <a:gridCol w="1781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9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62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一期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二期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11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建設期間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~91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~107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11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平均設計水量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14,000 CMD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14,000 CMD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11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建設費用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68,000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29,367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11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處理方式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生物處理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氧化渠法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生物處理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過濾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11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建造原因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因應工業區內廠商污水納管排放處理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廢污水量增加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43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設計監造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設計監造：中華顧問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施工：榮工公司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粗圓體" pitchFamily="49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設計監造：台灣世曦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施工：新宏興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、亞星</a:t>
                      </a:r>
                    </a:p>
                  </a:txBody>
                  <a:tcPr marL="71385" marR="71385" marT="42198" marB="421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758879" y="6453338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b="1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3</a:t>
            </a:fld>
            <a:endParaRPr lang="zh-TW" altLang="en-US" sz="1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030" y="3431572"/>
            <a:ext cx="4439682" cy="31477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0712" y="3497746"/>
            <a:ext cx="4301767" cy="2955592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590712" y="3431572"/>
            <a:ext cx="156546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污水流向圖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702110" y="3431572"/>
            <a:ext cx="167530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工業區平面圖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9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54586" y="645058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4</a:t>
            </a:fld>
            <a:endParaRPr lang="zh-TW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5" name="內容版面配置區 24"/>
          <p:cNvGraphicFramePr>
            <a:graphicFrameLocks noGrp="1"/>
          </p:cNvGraphicFramePr>
          <p:nvPr>
            <p:ph idx="13"/>
            <p:extLst/>
          </p:nvPr>
        </p:nvGraphicFramePr>
        <p:xfrm>
          <a:off x="4689236" y="2529388"/>
          <a:ext cx="4330700" cy="358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72996" y="120934"/>
            <a:ext cx="6963300" cy="692696"/>
          </a:xfrm>
        </p:spPr>
        <p:txBody>
          <a:bodyPr/>
          <a:lstStyle/>
          <a:p>
            <a:r>
              <a:rPr lang="zh-TW" altLang="en-US" sz="3600" dirty="0" smtClean="0"/>
              <a:t>壹、污水處理廠簡介</a:t>
            </a:r>
            <a:r>
              <a:rPr lang="en-US" altLang="zh-TW" sz="3600" dirty="0" smtClean="0"/>
              <a:t>(2/5)</a:t>
            </a:r>
            <a:endParaRPr lang="zh-TW" altLang="en-US" sz="3600" dirty="0"/>
          </a:p>
        </p:txBody>
      </p:sp>
      <p:graphicFrame>
        <p:nvGraphicFramePr>
          <p:cNvPr id="18" name="內容版面配置區 17"/>
          <p:cNvGraphicFramePr>
            <a:graphicFrameLocks noGrp="1"/>
          </p:cNvGraphicFramePr>
          <p:nvPr>
            <p:ph idx="1"/>
            <p:extLst/>
          </p:nvPr>
        </p:nvGraphicFramePr>
        <p:xfrm>
          <a:off x="179514" y="2529385"/>
          <a:ext cx="4393059" cy="358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250381" y="821905"/>
            <a:ext cx="295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產業別與廢水量統計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48538" y="1300120"/>
            <a:ext cx="8586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本工業區轄內共計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種產業別，目前進駐廠商為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239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，其中就廢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污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水量而言，則以「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電子零組件製造業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」為本污水處理廠主要來源，約佔總進流量約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68%(29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家用戶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，其次為「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金屬製品製造業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」約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15%(47</a:t>
            </a:r>
            <a:r>
              <a:rPr lang="zh-TW" altLang="en-US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家用戶</a:t>
            </a: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83568" y="6159998"/>
            <a:ext cx="352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產業別之家數統計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5220072" y="6115783"/>
            <a:ext cx="352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產業別之廢水量統計</a:t>
            </a:r>
          </a:p>
        </p:txBody>
      </p:sp>
    </p:spTree>
    <p:extLst>
      <p:ext uri="{BB962C8B-B14F-4D97-AF65-F5344CB8AC3E}">
        <p14:creationId xmlns:p14="http://schemas.microsoft.com/office/powerpoint/2010/main" xmlns="" val="16366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8" name="標題 1"/>
          <p:cNvSpPr>
            <a:spLocks noGrp="1"/>
          </p:cNvSpPr>
          <p:nvPr>
            <p:ph type="title"/>
          </p:nvPr>
        </p:nvSpPr>
        <p:spPr>
          <a:xfrm>
            <a:off x="265392" y="223273"/>
            <a:ext cx="6898895" cy="692696"/>
          </a:xfrm>
        </p:spPr>
        <p:txBody>
          <a:bodyPr/>
          <a:lstStyle/>
          <a:p>
            <a:r>
              <a:rPr lang="zh-TW" altLang="en-US" sz="3600" dirty="0" smtClean="0"/>
              <a:t>壹、污水</a:t>
            </a:r>
            <a:r>
              <a:rPr lang="zh-TW" altLang="en-US" sz="3600" dirty="0"/>
              <a:t>處理廠簡介</a:t>
            </a:r>
            <a:r>
              <a:rPr lang="en-US" altLang="zh-TW" sz="3600" dirty="0"/>
              <a:t>(</a:t>
            </a:r>
            <a:r>
              <a:rPr lang="en-US" altLang="zh-TW" sz="3600" dirty="0" smtClean="0"/>
              <a:t>3/5)</a:t>
            </a:r>
            <a:endParaRPr lang="zh-TW" altLang="en-US" sz="3600" dirty="0"/>
          </a:p>
        </p:txBody>
      </p:sp>
      <p:grpSp>
        <p:nvGrpSpPr>
          <p:cNvPr id="276" name="群組 275"/>
          <p:cNvGrpSpPr/>
          <p:nvPr/>
        </p:nvGrpSpPr>
        <p:grpSpPr>
          <a:xfrm>
            <a:off x="467545" y="2645000"/>
            <a:ext cx="7704854" cy="3819955"/>
            <a:chOff x="467545" y="2644998"/>
            <a:chExt cx="7704854" cy="3819955"/>
          </a:xfrm>
        </p:grpSpPr>
        <p:sp>
          <p:nvSpPr>
            <p:cNvPr id="214034" name="AutoShape 18"/>
            <p:cNvSpPr>
              <a:spLocks noChangeArrowheads="1"/>
            </p:cNvSpPr>
            <p:nvPr/>
          </p:nvSpPr>
          <p:spPr bwMode="auto">
            <a:xfrm>
              <a:off x="1979735" y="2844290"/>
              <a:ext cx="1065334" cy="438150"/>
            </a:xfrm>
            <a:prstGeom prst="octagon">
              <a:avLst>
                <a:gd name="adj" fmla="val 0"/>
              </a:avLst>
            </a:prstGeom>
            <a:solidFill>
              <a:srgbClr val="ADBCA5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曝氣池</a:t>
              </a:r>
            </a:p>
          </p:txBody>
        </p:sp>
        <p:sp>
          <p:nvSpPr>
            <p:cNvPr id="214035" name="Rectangle 19"/>
            <p:cNvSpPr>
              <a:spLocks noChangeArrowheads="1"/>
            </p:cNvSpPr>
            <p:nvPr/>
          </p:nvSpPr>
          <p:spPr bwMode="auto">
            <a:xfrm>
              <a:off x="4314223" y="3791541"/>
              <a:ext cx="997927" cy="448408"/>
            </a:xfrm>
            <a:prstGeom prst="rect">
              <a:avLst/>
            </a:prstGeom>
            <a:solidFill>
              <a:srgbClr val="ADBCA5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快混</a:t>
              </a:r>
              <a:r>
                <a:rPr kumimoji="0" lang="zh-TW" altLang="en-US" sz="1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kumimoji="0" lang="zh-TW" altLang="en-US" sz="1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膠</a:t>
              </a:r>
              <a:r>
                <a:rPr lang="zh-TW" altLang="en-US" sz="1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凝池</a:t>
              </a:r>
            </a:p>
          </p:txBody>
        </p:sp>
        <p:cxnSp>
          <p:nvCxnSpPr>
            <p:cNvPr id="214042" name="AutoShape 26"/>
            <p:cNvCxnSpPr>
              <a:cxnSpLocks noChangeShapeType="1"/>
            </p:cNvCxnSpPr>
            <p:nvPr/>
          </p:nvCxnSpPr>
          <p:spPr bwMode="auto">
            <a:xfrm>
              <a:off x="3043604" y="3043583"/>
              <a:ext cx="398585" cy="146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4043" name="AutoShape 27"/>
            <p:cNvCxnSpPr>
              <a:cxnSpLocks noChangeShapeType="1"/>
              <a:stCxn id="214035" idx="3"/>
              <a:endCxn id="214072" idx="2"/>
            </p:cNvCxnSpPr>
            <p:nvPr/>
          </p:nvCxnSpPr>
          <p:spPr bwMode="auto">
            <a:xfrm flipV="1">
              <a:off x="5312150" y="4013736"/>
              <a:ext cx="536054" cy="200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4047" name="AutoShape 31"/>
            <p:cNvCxnSpPr>
              <a:cxnSpLocks noChangeShapeType="1"/>
            </p:cNvCxnSpPr>
            <p:nvPr/>
          </p:nvCxnSpPr>
          <p:spPr bwMode="auto">
            <a:xfrm rot="5400000" flipH="1">
              <a:off x="3069341" y="2720342"/>
              <a:ext cx="161007" cy="1317813"/>
            </a:xfrm>
            <a:prstGeom prst="bentConnector4">
              <a:avLst>
                <a:gd name="adj1" fmla="val -141981"/>
                <a:gd name="adj2" fmla="val 99778"/>
              </a:avLst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4048" name="AutoShape 32"/>
            <p:cNvSpPr>
              <a:spLocks noChangeArrowheads="1"/>
            </p:cNvSpPr>
            <p:nvPr/>
          </p:nvSpPr>
          <p:spPr bwMode="auto">
            <a:xfrm>
              <a:off x="5724128" y="5150886"/>
              <a:ext cx="985473" cy="366346"/>
            </a:xfrm>
            <a:prstGeom prst="flowChartAlternateProcess">
              <a:avLst/>
            </a:prstGeom>
            <a:solidFill>
              <a:srgbClr val="8C5F66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污泥混合</a:t>
              </a:r>
            </a:p>
          </p:txBody>
        </p:sp>
        <p:sp>
          <p:nvSpPr>
            <p:cNvPr id="214050" name="Text Box 34"/>
            <p:cNvSpPr txBox="1">
              <a:spLocks noChangeArrowheads="1"/>
            </p:cNvSpPr>
            <p:nvPr/>
          </p:nvSpPr>
          <p:spPr bwMode="auto">
            <a:xfrm>
              <a:off x="2267744" y="5472621"/>
              <a:ext cx="1129812" cy="332643"/>
            </a:xfrm>
            <a:prstGeom prst="rect">
              <a:avLst/>
            </a:prstGeom>
            <a:solidFill>
              <a:srgbClr val="8C5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污泥</a:t>
              </a:r>
              <a:r>
                <a:rPr lang="zh-TW" altLang="en-US" sz="1108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脫水</a:t>
              </a:r>
            </a:p>
          </p:txBody>
        </p:sp>
        <p:sp>
          <p:nvSpPr>
            <p:cNvPr id="214051" name="Text Box 35"/>
            <p:cNvSpPr txBox="1">
              <a:spLocks noChangeArrowheads="1"/>
            </p:cNvSpPr>
            <p:nvPr/>
          </p:nvSpPr>
          <p:spPr bwMode="auto">
            <a:xfrm>
              <a:off x="687398" y="5678488"/>
              <a:ext cx="830621" cy="214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108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污泥清運</a:t>
              </a:r>
            </a:p>
          </p:txBody>
        </p:sp>
        <p:sp>
          <p:nvSpPr>
            <p:cNvPr id="214060" name="AutoShape 44"/>
            <p:cNvSpPr>
              <a:spLocks noChangeArrowheads="1"/>
            </p:cNvSpPr>
            <p:nvPr/>
          </p:nvSpPr>
          <p:spPr bwMode="auto">
            <a:xfrm>
              <a:off x="3923928" y="5143558"/>
              <a:ext cx="1094461" cy="373674"/>
            </a:xfrm>
            <a:prstGeom prst="flowChartAlternateProcess">
              <a:avLst/>
            </a:prstGeom>
            <a:solidFill>
              <a:srgbClr val="8C5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污泥濃縮</a:t>
              </a:r>
            </a:p>
          </p:txBody>
        </p:sp>
        <p:sp>
          <p:nvSpPr>
            <p:cNvPr id="214069" name="Text Box 53"/>
            <p:cNvSpPr txBox="1">
              <a:spLocks noChangeArrowheads="1"/>
            </p:cNvSpPr>
            <p:nvPr/>
          </p:nvSpPr>
          <p:spPr bwMode="auto">
            <a:xfrm>
              <a:off x="591253" y="4730959"/>
              <a:ext cx="1215533" cy="24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108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上澄液、迴流水</a:t>
              </a:r>
            </a:p>
          </p:txBody>
        </p:sp>
        <p:sp>
          <p:nvSpPr>
            <p:cNvPr id="214070" name="Text Box 54"/>
            <p:cNvSpPr txBox="1">
              <a:spLocks noChangeArrowheads="1"/>
            </p:cNvSpPr>
            <p:nvPr/>
          </p:nvSpPr>
          <p:spPr bwMode="auto">
            <a:xfrm>
              <a:off x="2643554" y="3509575"/>
              <a:ext cx="996462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108" b="1" dirty="0">
                  <a:solidFill>
                    <a:srgbClr val="4D4D4D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迴流污泥</a:t>
              </a:r>
            </a:p>
          </p:txBody>
        </p:sp>
        <p:sp>
          <p:nvSpPr>
            <p:cNvPr id="214071" name="AutoShape 55"/>
            <p:cNvSpPr>
              <a:spLocks noChangeArrowheads="1"/>
            </p:cNvSpPr>
            <p:nvPr/>
          </p:nvSpPr>
          <p:spPr bwMode="auto">
            <a:xfrm rot="5400000">
              <a:off x="3470764" y="2748307"/>
              <a:ext cx="681404" cy="741485"/>
            </a:xfrm>
            <a:prstGeom prst="homePlate">
              <a:avLst>
                <a:gd name="adj" fmla="val 25000"/>
              </a:avLst>
            </a:prstGeom>
            <a:solidFill>
              <a:srgbClr val="E8B9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ea typeface="標楷體" panose="03000509000000000000" pitchFamily="65" charset="-120"/>
                </a:rPr>
                <a:t>二級</a:t>
              </a:r>
              <a:endParaRPr lang="en-US" altLang="zh-TW" sz="1400" b="1" dirty="0">
                <a:solidFill>
                  <a:prstClr val="black"/>
                </a:solidFill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ea typeface="標楷體" panose="03000509000000000000" pitchFamily="65" charset="-120"/>
                </a:rPr>
                <a:t>沉澱池</a:t>
              </a:r>
            </a:p>
          </p:txBody>
        </p:sp>
        <p:sp>
          <p:nvSpPr>
            <p:cNvPr id="214072" name="AutoShape 56"/>
            <p:cNvSpPr>
              <a:spLocks noChangeArrowheads="1"/>
            </p:cNvSpPr>
            <p:nvPr/>
          </p:nvSpPr>
          <p:spPr bwMode="auto">
            <a:xfrm rot="5400000">
              <a:off x="5877512" y="3728901"/>
              <a:ext cx="681404" cy="740020"/>
            </a:xfrm>
            <a:prstGeom prst="homePlate">
              <a:avLst>
                <a:gd name="adj" fmla="val 25000"/>
              </a:avLst>
            </a:prstGeom>
            <a:solidFill>
              <a:srgbClr val="E8B9A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ea typeface="標楷體" panose="03000509000000000000" pitchFamily="65" charset="-120"/>
                </a:rPr>
                <a:t>三級</a:t>
              </a:r>
              <a:endParaRPr lang="en-US" altLang="zh-TW" sz="1400" b="1" dirty="0">
                <a:solidFill>
                  <a:prstClr val="black"/>
                </a:solidFill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ea typeface="標楷體" panose="03000509000000000000" pitchFamily="65" charset="-120"/>
                </a:rPr>
                <a:t>沉澱池</a:t>
              </a:r>
            </a:p>
          </p:txBody>
        </p:sp>
        <p:cxnSp>
          <p:nvCxnSpPr>
            <p:cNvPr id="214073" name="AutoShape 57"/>
            <p:cNvCxnSpPr>
              <a:cxnSpLocks noChangeShapeType="1"/>
              <a:stCxn id="214071" idx="0"/>
              <a:endCxn id="214035" idx="0"/>
            </p:cNvCxnSpPr>
            <p:nvPr/>
          </p:nvCxnSpPr>
          <p:spPr bwMode="auto">
            <a:xfrm>
              <a:off x="4182209" y="3033875"/>
              <a:ext cx="630978" cy="757666"/>
            </a:xfrm>
            <a:prstGeom prst="bentConnector2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4078" name="AutoShape 62"/>
            <p:cNvSpPr>
              <a:spLocks noChangeArrowheads="1"/>
            </p:cNvSpPr>
            <p:nvPr/>
          </p:nvSpPr>
          <p:spPr bwMode="auto">
            <a:xfrm>
              <a:off x="683568" y="4034183"/>
              <a:ext cx="2831123" cy="546945"/>
            </a:xfrm>
            <a:prstGeom prst="homePlate">
              <a:avLst>
                <a:gd name="adj" fmla="val 131967"/>
              </a:avLst>
            </a:prstGeom>
            <a:solidFill>
              <a:srgbClr val="E09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r>
                <a:rPr lang="zh-TW" altLang="en-US" sz="1477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三級處理</a:t>
              </a:r>
              <a:r>
                <a:rPr lang="en-US" altLang="zh-TW" sz="1477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477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快、慢混凝、化學沉澱、砂濾</a:t>
              </a:r>
            </a:p>
          </p:txBody>
        </p:sp>
        <p:sp>
          <p:nvSpPr>
            <p:cNvPr id="214080" name="AutoShape 64"/>
            <p:cNvSpPr>
              <a:spLocks noChangeArrowheads="1"/>
            </p:cNvSpPr>
            <p:nvPr/>
          </p:nvSpPr>
          <p:spPr bwMode="auto">
            <a:xfrm rot="10800000">
              <a:off x="5018672" y="3014176"/>
              <a:ext cx="3153727" cy="319639"/>
            </a:xfrm>
            <a:prstGeom prst="homePlate">
              <a:avLst>
                <a:gd name="adj" fmla="val 108346"/>
              </a:avLst>
            </a:prstGeom>
            <a:solidFill>
              <a:srgbClr val="E09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r>
                <a:rPr lang="zh-TW" altLang="en-US" sz="1400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二級生物處理</a:t>
              </a:r>
              <a:r>
                <a:rPr lang="en-US" altLang="zh-TW" sz="1400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400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氧化渠、生物沉</a:t>
              </a:r>
              <a:r>
                <a:rPr lang="zh-TW" altLang="en-US" sz="1477" dirty="0">
                  <a:solidFill>
                    <a:srgbClr val="6600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澱池</a:t>
              </a:r>
            </a:p>
          </p:txBody>
        </p:sp>
        <p:sp>
          <p:nvSpPr>
            <p:cNvPr id="214083" name="AutoShape 18"/>
            <p:cNvSpPr>
              <a:spLocks noChangeArrowheads="1"/>
            </p:cNvSpPr>
            <p:nvPr/>
          </p:nvSpPr>
          <p:spPr bwMode="auto">
            <a:xfrm>
              <a:off x="650631" y="2849335"/>
              <a:ext cx="1065335" cy="438150"/>
            </a:xfrm>
            <a:prstGeom prst="octagon">
              <a:avLst>
                <a:gd name="adj" fmla="val 0"/>
              </a:avLst>
            </a:prstGeom>
            <a:solidFill>
              <a:srgbClr val="ADBCA5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2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調節池</a:t>
              </a:r>
            </a:p>
          </p:txBody>
        </p:sp>
        <p:sp>
          <p:nvSpPr>
            <p:cNvPr id="214090" name="Line 74"/>
            <p:cNvSpPr>
              <a:spLocks noChangeShapeType="1"/>
            </p:cNvSpPr>
            <p:nvPr/>
          </p:nvSpPr>
          <p:spPr bwMode="auto">
            <a:xfrm>
              <a:off x="1248508" y="2644998"/>
              <a:ext cx="0" cy="199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662">
                <a:solidFill>
                  <a:prstClr val="black"/>
                </a:solidFill>
              </a:endParaRP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2272308" y="4790670"/>
              <a:ext cx="1129812" cy="332643"/>
            </a:xfrm>
            <a:prstGeom prst="rect">
              <a:avLst/>
            </a:prstGeom>
            <a:solidFill>
              <a:srgbClr val="8C5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華康粗圓體" pitchFamily="49" charset="-120"/>
                </a:defRPr>
              </a:lvl9pPr>
            </a:lstStyle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曬乾床</a:t>
              </a:r>
            </a:p>
          </p:txBody>
        </p:sp>
        <p:cxnSp>
          <p:nvCxnSpPr>
            <p:cNvPr id="3" name="直線接點 2"/>
            <p:cNvCxnSpPr>
              <a:stCxn id="214060" idx="1"/>
              <a:endCxn id="79" idx="3"/>
            </p:cNvCxnSpPr>
            <p:nvPr/>
          </p:nvCxnSpPr>
          <p:spPr>
            <a:xfrm flipH="1" flipV="1">
              <a:off x="3402120" y="4956992"/>
              <a:ext cx="521808" cy="373403"/>
            </a:xfrm>
            <a:prstGeom prst="line">
              <a:avLst/>
            </a:prstGeom>
            <a:ln w="12700">
              <a:solidFill>
                <a:srgbClr val="000000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>
              <a:stCxn id="214060" idx="1"/>
              <a:endCxn id="214050" idx="3"/>
            </p:cNvCxnSpPr>
            <p:nvPr/>
          </p:nvCxnSpPr>
          <p:spPr>
            <a:xfrm flipH="1">
              <a:off x="3397556" y="5330395"/>
              <a:ext cx="526372" cy="308548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045" name="直線單箭頭接點 214044"/>
            <p:cNvCxnSpPr/>
            <p:nvPr/>
          </p:nvCxnSpPr>
          <p:spPr>
            <a:xfrm>
              <a:off x="1715966" y="3045048"/>
              <a:ext cx="2637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12" name="直線單箭頭接點 214111"/>
            <p:cNvCxnSpPr>
              <a:stCxn id="214072" idx="3"/>
              <a:endCxn id="214048" idx="0"/>
            </p:cNvCxnSpPr>
            <p:nvPr/>
          </p:nvCxnSpPr>
          <p:spPr>
            <a:xfrm flipH="1">
              <a:off x="6216865" y="4439613"/>
              <a:ext cx="1349" cy="71127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19" name="肘形接點 214118"/>
            <p:cNvCxnSpPr>
              <a:stCxn id="214071" idx="3"/>
              <a:endCxn id="214048" idx="0"/>
            </p:cNvCxnSpPr>
            <p:nvPr/>
          </p:nvCxnSpPr>
          <p:spPr>
            <a:xfrm rot="16200000" flipH="1">
              <a:off x="4168598" y="3102619"/>
              <a:ext cx="1691134" cy="2405399"/>
            </a:xfrm>
            <a:prstGeom prst="bentConnector3">
              <a:avLst>
                <a:gd name="adj1" fmla="val 77035"/>
              </a:avLst>
            </a:prstGeom>
            <a:ln w="12700"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34" name="直線單箭頭接點 214133"/>
            <p:cNvCxnSpPr>
              <a:stCxn id="214048" idx="1"/>
              <a:endCxn id="214060" idx="3"/>
            </p:cNvCxnSpPr>
            <p:nvPr/>
          </p:nvCxnSpPr>
          <p:spPr>
            <a:xfrm flipH="1" flipV="1">
              <a:off x="5018389" y="5330395"/>
              <a:ext cx="705739" cy="3664"/>
            </a:xfrm>
            <a:prstGeom prst="straightConnector1">
              <a:avLst/>
            </a:prstGeom>
            <a:ln w="12700">
              <a:solidFill>
                <a:srgbClr val="00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39" name="肘形接點 214138"/>
            <p:cNvCxnSpPr>
              <a:stCxn id="214072" idx="0"/>
              <a:endCxn id="214036" idx="3"/>
            </p:cNvCxnSpPr>
            <p:nvPr/>
          </p:nvCxnSpPr>
          <p:spPr>
            <a:xfrm>
              <a:off x="6588224" y="4013736"/>
              <a:ext cx="1247115" cy="2074892"/>
            </a:xfrm>
            <a:prstGeom prst="bentConnector3">
              <a:avLst>
                <a:gd name="adj1" fmla="val 118330"/>
              </a:avLst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群組 273"/>
            <p:cNvGrpSpPr/>
            <p:nvPr/>
          </p:nvGrpSpPr>
          <p:grpSpPr>
            <a:xfrm>
              <a:off x="2528038" y="5890044"/>
              <a:ext cx="5307301" cy="574909"/>
              <a:chOff x="2528038" y="5890044"/>
              <a:chExt cx="5307301" cy="574909"/>
            </a:xfrm>
          </p:grpSpPr>
          <p:sp>
            <p:nvSpPr>
              <p:cNvPr id="214036" name="Rectangle 20"/>
              <p:cNvSpPr>
                <a:spLocks noChangeArrowheads="1"/>
              </p:cNvSpPr>
              <p:nvPr/>
            </p:nvSpPr>
            <p:spPr bwMode="auto">
              <a:xfrm>
                <a:off x="6485479" y="5908424"/>
                <a:ext cx="1349860" cy="360408"/>
              </a:xfrm>
              <a:prstGeom prst="roundRect">
                <a:avLst/>
              </a:prstGeom>
              <a:solidFill>
                <a:srgbClr val="CB769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1" lang="zh-TW" altLang="en-US" sz="1400" b="1" dirty="0">
                    <a:solidFill>
                      <a:prstClr val="black"/>
                    </a:solidFill>
                    <a:latin typeface="標楷體" panose="03000509000000000000" pitchFamily="65" charset="-120"/>
                  </a:rPr>
                  <a:t>纖維過濾桶槽</a:t>
                </a:r>
              </a:p>
            </p:txBody>
          </p:sp>
          <p:sp>
            <p:nvSpPr>
              <p:cNvPr id="214037" name="AutoShape 21"/>
              <p:cNvSpPr>
                <a:spLocks noChangeArrowheads="1"/>
              </p:cNvSpPr>
              <p:nvPr/>
            </p:nvSpPr>
            <p:spPr bwMode="auto">
              <a:xfrm>
                <a:off x="4647886" y="5905067"/>
                <a:ext cx="1339194" cy="360000"/>
              </a:xfrm>
              <a:prstGeom prst="flowChartAlternateProcess">
                <a:avLst/>
              </a:prstGeom>
              <a:solidFill>
                <a:srgbClr val="CB769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9pPr>
              </a:lstStyle>
              <a:p>
                <a:pPr algn="ctr"/>
                <a:r>
                  <a:rPr lang="zh-TW" altLang="en-US" sz="1400" b="1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消毒接觸池</a:t>
                </a:r>
              </a:p>
            </p:txBody>
          </p:sp>
          <p:sp>
            <p:nvSpPr>
              <p:cNvPr id="214038" name="Text Box 22"/>
              <p:cNvSpPr txBox="1">
                <a:spLocks noChangeArrowheads="1"/>
              </p:cNvSpPr>
              <p:nvPr/>
            </p:nvSpPr>
            <p:spPr bwMode="auto">
              <a:xfrm>
                <a:off x="2528038" y="5901386"/>
                <a:ext cx="777754" cy="398585"/>
              </a:xfrm>
              <a:prstGeom prst="roundRect">
                <a:avLst/>
              </a:prstGeom>
              <a:solidFill>
                <a:srgbClr val="CB769E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9pPr>
              </a:lstStyle>
              <a:p>
                <a:pPr algn="ctr"/>
                <a:r>
                  <a:rPr lang="zh-TW" altLang="en-US" sz="1400" b="1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放流口</a:t>
                </a:r>
              </a:p>
            </p:txBody>
          </p:sp>
          <p:sp>
            <p:nvSpPr>
              <p:cNvPr id="214040" name="AutoShape 24"/>
              <p:cNvSpPr>
                <a:spLocks noChangeArrowheads="1"/>
              </p:cNvSpPr>
              <p:nvPr/>
            </p:nvSpPr>
            <p:spPr bwMode="auto">
              <a:xfrm>
                <a:off x="4240966" y="5965638"/>
                <a:ext cx="133350" cy="238857"/>
              </a:xfrm>
              <a:prstGeom prst="flowChartCollat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9pPr>
              </a:lstStyle>
              <a:p>
                <a:endParaRPr lang="zh-TW" altLang="en-US" sz="2215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214041" name="Text Box 25"/>
              <p:cNvSpPr txBox="1">
                <a:spLocks noChangeArrowheads="1"/>
              </p:cNvSpPr>
              <p:nvPr/>
            </p:nvSpPr>
            <p:spPr bwMode="auto">
              <a:xfrm>
                <a:off x="3808751" y="6246611"/>
                <a:ext cx="1047750" cy="218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華康粗圓體" pitchFamily="49" charset="-120"/>
                  </a:defRPr>
                </a:lvl9pPr>
              </a:lstStyle>
              <a:p>
                <a:pPr algn="ctr"/>
                <a:r>
                  <a:rPr lang="zh-TW" altLang="en-US" sz="1108" b="1" dirty="0">
                    <a:solidFill>
                      <a:prstClr val="black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巴歇爾量水槽</a:t>
                </a:r>
              </a:p>
            </p:txBody>
          </p:sp>
          <p:sp>
            <p:nvSpPr>
              <p:cNvPr id="214164" name="矩形 214163"/>
              <p:cNvSpPr/>
              <p:nvPr/>
            </p:nvSpPr>
            <p:spPr>
              <a:xfrm>
                <a:off x="5796136" y="5890044"/>
                <a:ext cx="216023" cy="3472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4190" name="直線單箭頭接點 214189"/>
              <p:cNvCxnSpPr>
                <a:stCxn id="214040" idx="1"/>
              </p:cNvCxnSpPr>
              <p:nvPr/>
            </p:nvCxnSpPr>
            <p:spPr>
              <a:xfrm flipH="1">
                <a:off x="3291786" y="6085067"/>
                <a:ext cx="1015855" cy="92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4199" name="肘形接點 214198"/>
            <p:cNvCxnSpPr>
              <a:stCxn id="79" idx="1"/>
              <a:endCxn id="214214" idx="3"/>
            </p:cNvCxnSpPr>
            <p:nvPr/>
          </p:nvCxnSpPr>
          <p:spPr>
            <a:xfrm rot="10800000" flipV="1">
              <a:off x="1597356" y="4956992"/>
              <a:ext cx="674952" cy="380780"/>
            </a:xfrm>
            <a:prstGeom prst="bentConnector3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204" name="肘形接點 214203"/>
            <p:cNvCxnSpPr>
              <a:stCxn id="214050" idx="1"/>
              <a:endCxn id="214214" idx="3"/>
            </p:cNvCxnSpPr>
            <p:nvPr/>
          </p:nvCxnSpPr>
          <p:spPr>
            <a:xfrm rot="10800000">
              <a:off x="1597356" y="5337773"/>
              <a:ext cx="670388" cy="3011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213" name="群組 214212"/>
            <p:cNvGrpSpPr/>
            <p:nvPr/>
          </p:nvGrpSpPr>
          <p:grpSpPr>
            <a:xfrm>
              <a:off x="467545" y="3063365"/>
              <a:ext cx="1392416" cy="1950478"/>
              <a:chOff x="467544" y="3063365"/>
              <a:chExt cx="1493659" cy="1950478"/>
            </a:xfrm>
          </p:grpSpPr>
          <p:cxnSp>
            <p:nvCxnSpPr>
              <p:cNvPr id="214207" name="直線接點 214206"/>
              <p:cNvCxnSpPr/>
              <p:nvPr/>
            </p:nvCxnSpPr>
            <p:spPr>
              <a:xfrm flipH="1">
                <a:off x="467544" y="5013843"/>
                <a:ext cx="14936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209" name="直線接點 214208"/>
              <p:cNvCxnSpPr/>
              <p:nvPr/>
            </p:nvCxnSpPr>
            <p:spPr>
              <a:xfrm flipV="1">
                <a:off x="467544" y="3063365"/>
                <a:ext cx="0" cy="19504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211" name="直線單箭頭接點 214210"/>
              <p:cNvCxnSpPr/>
              <p:nvPr/>
            </p:nvCxnSpPr>
            <p:spPr>
              <a:xfrm>
                <a:off x="467544" y="3063365"/>
                <a:ext cx="18308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4214" name="圖片 2142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5" t="26683" r="2166" b="32578"/>
            <a:stretch/>
          </p:blipFill>
          <p:spPr>
            <a:xfrm>
              <a:off x="530371" y="5108678"/>
              <a:ext cx="1066985" cy="458187"/>
            </a:xfrm>
            <a:prstGeom prst="rect">
              <a:avLst/>
            </a:prstGeom>
          </p:spPr>
        </p:pic>
      </p:grp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1714502" y="1496160"/>
            <a:ext cx="997927" cy="315057"/>
          </a:xfrm>
          <a:prstGeom prst="rect">
            <a:avLst/>
          </a:prstGeom>
          <a:solidFill>
            <a:srgbClr val="ADBCA5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pPr algn="ctr"/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進水抽水站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3077308" y="1502022"/>
            <a:ext cx="1062404" cy="301869"/>
          </a:xfrm>
          <a:prstGeom prst="rect">
            <a:avLst/>
          </a:prstGeom>
          <a:solidFill>
            <a:srgbClr val="ADBCA5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pPr algn="ctr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欄污柵</a:t>
            </a:r>
          </a:p>
        </p:txBody>
      </p:sp>
      <p:sp>
        <p:nvSpPr>
          <p:cNvPr id="214024" name="AutoShape 8"/>
          <p:cNvSpPr>
            <a:spLocks noChangeArrowheads="1"/>
          </p:cNvSpPr>
          <p:nvPr/>
        </p:nvSpPr>
        <p:spPr bwMode="auto">
          <a:xfrm>
            <a:off x="4706815" y="1575290"/>
            <a:ext cx="105508" cy="161192"/>
          </a:xfrm>
          <a:prstGeom prst="flowChartCollat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endParaRPr lang="zh-TW" altLang="en-US" sz="2215">
              <a:solidFill>
                <a:srgbClr val="4D4D4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5502520" y="1502022"/>
            <a:ext cx="1195754" cy="301869"/>
          </a:xfrm>
          <a:prstGeom prst="rect">
            <a:avLst/>
          </a:prstGeom>
          <a:solidFill>
            <a:srgbClr val="ADBCA5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pPr algn="ctr"/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曝氣沉砂除油池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7030916" y="1502020"/>
            <a:ext cx="1030166" cy="309196"/>
          </a:xfrm>
          <a:prstGeom prst="rect">
            <a:avLst/>
          </a:prstGeom>
          <a:solidFill>
            <a:srgbClr val="ADBCA5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pPr algn="ctr"/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調整池</a:t>
            </a:r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530373" y="1519605"/>
            <a:ext cx="728395" cy="2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pPr algn="ctr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原污水</a:t>
            </a:r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3972659" y="1368669"/>
            <a:ext cx="1462454" cy="20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pPr algn="ctr"/>
            <a:r>
              <a:rPr lang="zh-TW" altLang="en-US" sz="1108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巴歇爾量水槽</a:t>
            </a:r>
          </a:p>
        </p:txBody>
      </p:sp>
      <p:cxnSp>
        <p:nvCxnSpPr>
          <p:cNvPr id="214029" name="AutoShape 13"/>
          <p:cNvCxnSpPr>
            <a:cxnSpLocks noChangeShapeType="1"/>
            <a:stCxn id="214027" idx="3"/>
            <a:endCxn id="214022" idx="1"/>
          </p:cNvCxnSpPr>
          <p:nvPr/>
        </p:nvCxnSpPr>
        <p:spPr bwMode="auto">
          <a:xfrm flipV="1">
            <a:off x="1258766" y="1653689"/>
            <a:ext cx="455734" cy="293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4030" name="AutoShape 14"/>
          <p:cNvCxnSpPr>
            <a:cxnSpLocks noChangeShapeType="1"/>
            <a:stCxn id="214022" idx="3"/>
            <a:endCxn id="214023" idx="1"/>
          </p:cNvCxnSpPr>
          <p:nvPr/>
        </p:nvCxnSpPr>
        <p:spPr bwMode="auto">
          <a:xfrm flipV="1">
            <a:off x="2712428" y="1652954"/>
            <a:ext cx="364880" cy="146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4031" name="AutoShape 15"/>
          <p:cNvCxnSpPr>
            <a:cxnSpLocks noChangeShapeType="1"/>
            <a:stCxn id="214023" idx="3"/>
            <a:endCxn id="214024" idx="1"/>
          </p:cNvCxnSpPr>
          <p:nvPr/>
        </p:nvCxnSpPr>
        <p:spPr bwMode="auto">
          <a:xfrm>
            <a:off x="4139714" y="1652956"/>
            <a:ext cx="619857" cy="293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4032" name="AutoShape 16"/>
          <p:cNvCxnSpPr>
            <a:cxnSpLocks noChangeShapeType="1"/>
            <a:stCxn id="214024" idx="1"/>
            <a:endCxn id="214025" idx="1"/>
          </p:cNvCxnSpPr>
          <p:nvPr/>
        </p:nvCxnSpPr>
        <p:spPr bwMode="auto">
          <a:xfrm flipV="1">
            <a:off x="4759570" y="1652956"/>
            <a:ext cx="742950" cy="293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4033" name="AutoShape 17"/>
          <p:cNvCxnSpPr>
            <a:cxnSpLocks noChangeShapeType="1"/>
            <a:stCxn id="214025" idx="3"/>
          </p:cNvCxnSpPr>
          <p:nvPr/>
        </p:nvCxnSpPr>
        <p:spPr bwMode="auto">
          <a:xfrm>
            <a:off x="6698274" y="1652957"/>
            <a:ext cx="332642" cy="366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4057" name="Text Box 41"/>
          <p:cNvSpPr txBox="1">
            <a:spLocks noChangeArrowheads="1"/>
          </p:cNvSpPr>
          <p:nvPr/>
        </p:nvSpPr>
        <p:spPr bwMode="auto">
          <a:xfrm>
            <a:off x="5502520" y="2028093"/>
            <a:ext cx="1195754" cy="266700"/>
          </a:xfrm>
          <a:prstGeom prst="rect">
            <a:avLst/>
          </a:prstGeom>
          <a:solidFill>
            <a:srgbClr val="ADBCA5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pPr algn="ctr"/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洗砂設備</a:t>
            </a:r>
          </a:p>
        </p:txBody>
      </p:sp>
      <p:cxnSp>
        <p:nvCxnSpPr>
          <p:cNvPr id="214058" name="AutoShape 42"/>
          <p:cNvCxnSpPr>
            <a:cxnSpLocks noChangeShapeType="1"/>
            <a:stCxn id="214025" idx="2"/>
            <a:endCxn id="214057" idx="0"/>
          </p:cNvCxnSpPr>
          <p:nvPr/>
        </p:nvCxnSpPr>
        <p:spPr bwMode="auto">
          <a:xfrm>
            <a:off x="6100397" y="1803892"/>
            <a:ext cx="0" cy="22420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4067" name="Text Box 51"/>
          <p:cNvSpPr txBox="1">
            <a:spLocks noChangeArrowheads="1"/>
          </p:cNvSpPr>
          <p:nvPr/>
        </p:nvSpPr>
        <p:spPr bwMode="auto">
          <a:xfrm>
            <a:off x="5148640" y="1802425"/>
            <a:ext cx="719504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pPr algn="ctr"/>
            <a:r>
              <a:rPr lang="zh-TW" altLang="en-US" sz="1108" b="1" dirty="0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迴流水</a:t>
            </a:r>
          </a:p>
        </p:txBody>
      </p:sp>
      <p:cxnSp>
        <p:nvCxnSpPr>
          <p:cNvPr id="214075" name="AutoShape 59"/>
          <p:cNvCxnSpPr>
            <a:cxnSpLocks noChangeShapeType="1"/>
            <a:stCxn id="214057" idx="3"/>
            <a:endCxn id="278" idx="2"/>
          </p:cNvCxnSpPr>
          <p:nvPr/>
        </p:nvCxnSpPr>
        <p:spPr bwMode="auto">
          <a:xfrm flipH="1">
            <a:off x="4571761" y="2161445"/>
            <a:ext cx="2126515" cy="68337"/>
          </a:xfrm>
          <a:prstGeom prst="bentConnector4">
            <a:avLst>
              <a:gd name="adj1" fmla="val -10750"/>
              <a:gd name="adj2" fmla="val 529655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4076" name="AutoShape 60"/>
          <p:cNvCxnSpPr>
            <a:cxnSpLocks noChangeShapeType="1"/>
          </p:cNvCxnSpPr>
          <p:nvPr/>
        </p:nvCxnSpPr>
        <p:spPr bwMode="auto">
          <a:xfrm rot="10800000">
            <a:off x="5235820" y="1648558"/>
            <a:ext cx="266700" cy="527538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4077" name="AutoShape 61"/>
          <p:cNvCxnSpPr>
            <a:cxnSpLocks noChangeShapeType="1"/>
          </p:cNvCxnSpPr>
          <p:nvPr/>
        </p:nvCxnSpPr>
        <p:spPr bwMode="auto">
          <a:xfrm rot="16200000" flipH="1">
            <a:off x="3774098" y="1700581"/>
            <a:ext cx="230066" cy="498231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4079" name="AutoShape 63"/>
          <p:cNvSpPr>
            <a:spLocks noChangeArrowheads="1"/>
          </p:cNvSpPr>
          <p:nvPr/>
        </p:nvSpPr>
        <p:spPr bwMode="auto">
          <a:xfrm>
            <a:off x="1011490" y="2112219"/>
            <a:ext cx="2695937" cy="319639"/>
          </a:xfrm>
          <a:prstGeom prst="homePlate">
            <a:avLst>
              <a:gd name="adj" fmla="val 98510"/>
            </a:avLst>
          </a:prstGeom>
          <a:solidFill>
            <a:srgbClr val="E0989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r>
              <a:rPr lang="zh-TW" altLang="en-US" sz="1400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初級處理</a:t>
            </a:r>
            <a:r>
              <a:rPr lang="en-US" altLang="zh-TW" sz="1400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曝氣沉砂、</a:t>
            </a:r>
            <a:r>
              <a:rPr lang="en-US" altLang="zh-TW" sz="1400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en-US" sz="1400" dirty="0">
                <a:solidFill>
                  <a:srgbClr val="66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112525" y="1701313"/>
            <a:ext cx="131885" cy="943687"/>
            <a:chOff x="8112523" y="1701311"/>
            <a:chExt cx="131885" cy="943687"/>
          </a:xfrm>
        </p:grpSpPr>
        <p:sp>
          <p:nvSpPr>
            <p:cNvPr id="214087" name="Line 71"/>
            <p:cNvSpPr>
              <a:spLocks noChangeShapeType="1"/>
            </p:cNvSpPr>
            <p:nvPr/>
          </p:nvSpPr>
          <p:spPr bwMode="auto">
            <a:xfrm>
              <a:off x="8112523" y="1701312"/>
              <a:ext cx="13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662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4088" name="Line 72"/>
            <p:cNvSpPr>
              <a:spLocks noChangeShapeType="1"/>
            </p:cNvSpPr>
            <p:nvPr/>
          </p:nvSpPr>
          <p:spPr bwMode="auto">
            <a:xfrm>
              <a:off x="8244407" y="1701311"/>
              <a:ext cx="0" cy="94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1662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4089" name="Line 73"/>
          <p:cNvSpPr>
            <a:spLocks noChangeShapeType="1"/>
          </p:cNvSpPr>
          <p:nvPr/>
        </p:nvSpPr>
        <p:spPr bwMode="auto">
          <a:xfrm flipH="1">
            <a:off x="1248507" y="2644998"/>
            <a:ext cx="699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 sz="1662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8" name="圖片 2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" t="26683" r="2166" b="32578"/>
          <a:stretch/>
        </p:blipFill>
        <p:spPr>
          <a:xfrm>
            <a:off x="4139470" y="1858513"/>
            <a:ext cx="864578" cy="371269"/>
          </a:xfrm>
          <a:prstGeom prst="rect">
            <a:avLst/>
          </a:prstGeom>
        </p:spPr>
      </p:pic>
      <p:sp>
        <p:nvSpPr>
          <p:cNvPr id="286" name="Text Box 35"/>
          <p:cNvSpPr txBox="1">
            <a:spLocks noChangeArrowheads="1"/>
          </p:cNvSpPr>
          <p:nvPr/>
        </p:nvSpPr>
        <p:spPr bwMode="auto">
          <a:xfrm>
            <a:off x="3749567" y="2188586"/>
            <a:ext cx="830621" cy="2149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華康粗圓體" pitchFamily="49" charset="-120"/>
              </a:defRPr>
            </a:lvl9pPr>
          </a:lstStyle>
          <a:p>
            <a:pPr algn="ctr"/>
            <a:r>
              <a:rPr lang="zh-TW" altLang="en-US" sz="1108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垃圾清運</a:t>
            </a:r>
          </a:p>
        </p:txBody>
      </p:sp>
      <p:cxnSp>
        <p:nvCxnSpPr>
          <p:cNvPr id="11" name="直線單箭頭接點 10"/>
          <p:cNvCxnSpPr>
            <a:stCxn id="214036" idx="1"/>
            <a:endCxn id="214037" idx="3"/>
          </p:cNvCxnSpPr>
          <p:nvPr/>
        </p:nvCxnSpPr>
        <p:spPr>
          <a:xfrm flipH="1" flipV="1">
            <a:off x="5987082" y="6085069"/>
            <a:ext cx="498399" cy="35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214037" idx="1"/>
            <a:endCxn id="214040" idx="1"/>
          </p:cNvCxnSpPr>
          <p:nvPr/>
        </p:nvCxnSpPr>
        <p:spPr>
          <a:xfrm flipH="1">
            <a:off x="4307643" y="6085067"/>
            <a:ext cx="3402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接點 20"/>
          <p:cNvCxnSpPr>
            <a:stCxn id="214072" idx="0"/>
          </p:cNvCxnSpPr>
          <p:nvPr/>
        </p:nvCxnSpPr>
        <p:spPr>
          <a:xfrm flipH="1">
            <a:off x="6260650" y="4013736"/>
            <a:ext cx="327574" cy="2086942"/>
          </a:xfrm>
          <a:prstGeom prst="bentConnector4">
            <a:avLst>
              <a:gd name="adj1" fmla="val -237272"/>
              <a:gd name="adj2" fmla="val 8186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64595" y="6427083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5</a:t>
            </a:fld>
            <a:endParaRPr lang="zh-TW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2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15517" y="116632"/>
            <a:ext cx="6334695" cy="75822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壹、污水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處理廠簡介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(4/5)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6</a:t>
            </a:fld>
            <a:endParaRPr lang="zh-TW" altLang="en-US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15517" y="980728"/>
          <a:ext cx="8604951" cy="5375623"/>
        </p:xfrm>
        <a:graphic>
          <a:graphicData uri="http://schemas.openxmlformats.org/drawingml/2006/table">
            <a:tbl>
              <a:tblPr/>
              <a:tblGrid>
                <a:gridCol w="704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851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3508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6969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項目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A08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設計值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A08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進廠 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A08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進廠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水質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放流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水質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環評承諾標準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C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9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限值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A0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值</a:t>
                      </a:r>
                    </a:p>
                  </a:txBody>
                  <a:tcPr marL="1396" marR="1396" marT="1396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值</a:t>
                      </a:r>
                    </a:p>
                  </a:txBody>
                  <a:tcPr marL="1396" marR="1396" marT="1396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平均值 </a:t>
                      </a:r>
                    </a:p>
                  </a:txBody>
                  <a:tcPr marL="1396" marR="1396" marT="1396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值</a:t>
                      </a:r>
                    </a:p>
                  </a:txBody>
                  <a:tcPr marL="1396" marR="1396" marT="1396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</a:t>
                      </a:r>
                      <a:r>
                        <a:rPr lang="zh-TW" altLang="en-US" sz="1200" b="1" i="0" u="none" strike="noStrike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值</a:t>
                      </a:r>
                    </a:p>
                  </a:txBody>
                  <a:tcPr marL="1396" marR="1396" marT="1396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平均值 </a:t>
                      </a:r>
                    </a:p>
                  </a:txBody>
                  <a:tcPr marL="1396" marR="1396" marT="1396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</a:t>
                      </a:r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去除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率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(%)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平均值 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最大</a:t>
                      </a:r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限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值 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C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COD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(mg/L) 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A08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300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400" b="0" i="0" u="none" strike="noStrike" kern="12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520</a:t>
                      </a:r>
                    </a:p>
                  </a:txBody>
                  <a:tcPr marL="91439" marR="91439" marT="45721" marB="4572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190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58.9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105.7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45.1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15.2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25.1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75.4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27.0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BOD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(mg/L) 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A08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150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400" b="0" i="0" u="none" strike="noStrike" kern="12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320</a:t>
                      </a:r>
                    </a:p>
                  </a:txBody>
                  <a:tcPr marL="91439" marR="91439" marT="45721" marB="4572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45.1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20.9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31.1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3.0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1.7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2.0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92.2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2.0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SS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(mg/L)  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A08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200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320</a:t>
                      </a:r>
                    </a:p>
                  </a:txBody>
                  <a:tcPr marL="91439" marR="91439" marT="45721" marB="4572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332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51.4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15.3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3.3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7.9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84.7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6.3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91439" marR="91439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691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水量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CMD) 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設計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水量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CMD) 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核准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排放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量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20425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6799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11575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19652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4809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11389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7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平均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最大量 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26600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7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9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14000</a:t>
                      </a:r>
                    </a:p>
                  </a:txBody>
                  <a:tcPr marL="91439" marR="91439" marT="45721" marB="4572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9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28000</a:t>
                      </a:r>
                    </a:p>
                  </a:txBody>
                  <a:tcPr marL="91439" marR="91439" marT="45721" marB="45721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AA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783">
                <a:tc gridSpan="13">
                  <a:txBody>
                    <a:bodyPr/>
                    <a:lstStyle/>
                    <a:p>
                      <a:pPr algn="r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資料收集期間：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108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~108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09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30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 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396" marR="1396" marT="13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00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596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687" y="2783510"/>
            <a:ext cx="4966389" cy="354631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89686" y="142233"/>
            <a:ext cx="792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污水處理廠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防洪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抽水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(5/5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9686" y="799396"/>
            <a:ext cx="4786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位於台南市安南區，依據台南科技工業區使用及排水工程規劃於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號與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1-4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號道路交叉口北側預定地設置本抽水站，平時靠重力方式以聯外水路排入台灣海峽，在颱風豪雨期間，因海平面水位高漲，無法倚重例排除時，則關閉重力閘門，另由引水路導入抽水站前池，再運用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抽水機藉由約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公里聯外水路排</a:t>
            </a: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至台灣海峽。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361924" y="2997744"/>
            <a:ext cx="3528392" cy="332398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主要設計標準及數據：</a:t>
            </a:r>
            <a:endParaRPr lang="en-US" altLang="zh-TW" sz="1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站房用地：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28,300m</a:t>
            </a:r>
            <a:r>
              <a:rPr lang="en-US" altLang="zh-TW" sz="1400" baseline="30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。</a:t>
            </a:r>
            <a:endParaRPr lang="en-US" altLang="zh-TW" sz="1400" baseline="30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抽水站集水面積：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496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公頃。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裝機設計總抽水量：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100CMS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baseline="30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8cms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容量之抽水機組。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4cms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清污及抽水兼用之抽水機。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站房操作層在海平面上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4.3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公尺。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8cms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抽水機起抽水位：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EL+0.5M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8cms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抽水機停止水位：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EL-0.3M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4cms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抽水機起抽水位：視水位及清污需要啟動。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4cms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抽水機停止水位：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EL-3.0M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排洪能力：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年降雨頻率。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防汛期水位達到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EL+1.5M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時啟動抽水機。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56830" t="17958" r="11175" b="51233"/>
          <a:stretch/>
        </p:blipFill>
        <p:spPr>
          <a:xfrm>
            <a:off x="5351518" y="788563"/>
            <a:ext cx="3515391" cy="2136381"/>
          </a:xfrm>
          <a:prstGeom prst="rect">
            <a:avLst/>
          </a:prstGeom>
          <a:ln>
            <a:noFill/>
          </a:ln>
        </p:spPr>
      </p:pic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76256" y="6535966"/>
            <a:ext cx="2133600" cy="365125"/>
          </a:xfrm>
        </p:spPr>
        <p:txBody>
          <a:bodyPr/>
          <a:lstStyle/>
          <a:p>
            <a:fld id="{B33432EF-AEB5-45B9-88C6-E3EE40FAFC7E}" type="slidenum">
              <a:rPr lang="fr-FR" altLang="zh-TW" sz="1600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7</a:t>
            </a:fld>
            <a:endParaRPr lang="fr-FR" altLang="zh-TW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3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708" y="251972"/>
            <a:ext cx="7380160" cy="9007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貳、本年度所面臨之</a:t>
            </a: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054805" y="1507011"/>
            <a:ext cx="280831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800" b="1" dirty="0" smtClean="0">
                <a:ln/>
                <a:solidFill>
                  <a:srgbClr val="0000FF"/>
                </a:solidFill>
                <a:latin typeface="+mn-ea"/>
              </a:rPr>
              <a:t>水量收費率降低</a:t>
            </a:r>
            <a:endParaRPr lang="en-US" altLang="zh-TW" sz="2800" b="1" dirty="0" smtClean="0">
              <a:ln/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/>
              <a:pPr/>
              <a:t>8</a:t>
            </a:fld>
            <a:endParaRPr lang="fr-FR" altLang="zh-TW" dirty="0"/>
          </a:p>
        </p:txBody>
      </p:sp>
      <p:sp>
        <p:nvSpPr>
          <p:cNvPr id="10" name="圓角矩形 9"/>
          <p:cNvSpPr/>
          <p:nvPr/>
        </p:nvSpPr>
        <p:spPr>
          <a:xfrm>
            <a:off x="1064855" y="2735715"/>
            <a:ext cx="280831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800" b="1" dirty="0" smtClean="0">
                <a:ln/>
                <a:solidFill>
                  <a:srgbClr val="0000FF"/>
                </a:solidFill>
                <a:latin typeface="+mn-ea"/>
              </a:rPr>
              <a:t>水質收費率減少</a:t>
            </a:r>
            <a:endParaRPr lang="en-US" altLang="zh-TW" sz="2800" b="1" dirty="0" smtClean="0">
              <a:ln/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64855" y="4029666"/>
            <a:ext cx="280831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800" b="1" dirty="0" smtClean="0">
                <a:ln/>
                <a:solidFill>
                  <a:srgbClr val="0000FF"/>
                </a:solidFill>
                <a:latin typeface="+mn-ea"/>
              </a:rPr>
              <a:t>放流水</a:t>
            </a:r>
            <a:r>
              <a:rPr lang="en-US" altLang="zh-TW" sz="2800" b="1" dirty="0" smtClean="0">
                <a:ln/>
                <a:solidFill>
                  <a:srgbClr val="0000FF"/>
                </a:solidFill>
                <a:latin typeface="+mn-ea"/>
              </a:rPr>
              <a:t>SS</a:t>
            </a:r>
            <a:r>
              <a:rPr lang="zh-TW" altLang="en-US" sz="2800" b="1" dirty="0" smtClean="0">
                <a:ln/>
                <a:solidFill>
                  <a:srgbClr val="0000FF"/>
                </a:solidFill>
                <a:latin typeface="+mn-ea"/>
              </a:rPr>
              <a:t>值偏高</a:t>
            </a:r>
            <a:endParaRPr lang="en-US" altLang="zh-TW" sz="2800" b="1" dirty="0" smtClean="0">
              <a:ln/>
              <a:solidFill>
                <a:srgbClr val="0000FF"/>
              </a:solidFill>
              <a:latin typeface="+mn-ea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4013748" y="2946246"/>
            <a:ext cx="432048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586377" y="2638760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COD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：較去年同期減少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22.6%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SS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較去年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同期減少 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0.9%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55793" y="1585440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較去年同期降低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12.8%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3998514" y="1728488"/>
            <a:ext cx="432048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4013748" y="4245690"/>
            <a:ext cx="432048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542078" y="3725589"/>
            <a:ext cx="4230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+mj-ea"/>
                <a:ea typeface="+mj-ea"/>
              </a:rPr>
              <a:t>pH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值偏低且污泥鬆散沉降性不佳，須加藥以維符合環評承諾。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064855" y="5323617"/>
            <a:ext cx="280831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800" b="1" dirty="0" smtClean="0">
                <a:ln/>
                <a:solidFill>
                  <a:srgbClr val="0000FF"/>
                </a:solidFill>
                <a:latin typeface="+mn-ea"/>
              </a:rPr>
              <a:t>天候變遷之危機</a:t>
            </a:r>
            <a:endParaRPr lang="en-US" altLang="zh-TW" sz="2800" b="1" dirty="0" smtClean="0">
              <a:ln/>
              <a:solidFill>
                <a:srgbClr val="0000FF"/>
              </a:solidFill>
              <a:latin typeface="+mn-ea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4013748" y="5528454"/>
            <a:ext cx="432048" cy="21602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586377" y="5181750"/>
            <a:ext cx="4185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防汛期間瞬間暴雨次數累增，恐致防洪抽水站應變不及。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8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9" y="176944"/>
            <a:ext cx="7380160" cy="900747"/>
          </a:xfrm>
        </p:spPr>
        <p:txBody>
          <a:bodyPr rtlCol="0">
            <a:normAutofit/>
          </a:bodyPr>
          <a:lstStyle/>
          <a:p>
            <a:pPr lvl="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問題分析及解決措施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32EF-AEB5-45B9-88C6-E3EE40FAFC7E}" type="slidenum">
              <a:rPr lang="fr-FR" altLang="zh-TW" smtClean="0"/>
              <a:pPr/>
              <a:t>9</a:t>
            </a:fld>
            <a:endParaRPr lang="fr-FR" altLang="zh-TW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4068238"/>
              </p:ext>
            </p:extLst>
          </p:nvPr>
        </p:nvGraphicFramePr>
        <p:xfrm>
          <a:off x="683569" y="1915682"/>
          <a:ext cx="8064896" cy="2592497"/>
        </p:xfrm>
        <a:graphic>
          <a:graphicData uri="http://schemas.openxmlformats.org/presentationml/2006/ole">
            <p:oleObj spid="_x0000_s2094" name="工作表" r:id="rId5" imgW="8258175" imgH="2238289" progId="Excel.Sheet.12">
              <p:embed/>
            </p:oleObj>
          </a:graphicData>
        </a:graphic>
      </p:graphicFrame>
      <p:sp>
        <p:nvSpPr>
          <p:cNvPr id="4" name="圓角矩形 3"/>
          <p:cNvSpPr/>
          <p:nvPr/>
        </p:nvSpPr>
        <p:spPr>
          <a:xfrm>
            <a:off x="539551" y="1006678"/>
            <a:ext cx="4536505" cy="4129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問題分析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1"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：水量</a:t>
            </a:r>
            <a:r>
              <a:rPr kumimoji="1"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收費率降低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1482966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降雨量</a:t>
            </a:r>
            <a:r>
              <a:rPr kumimoji="1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kumimoji="1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影響：</a:t>
            </a:r>
            <a:endParaRPr lang="zh-TW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39550" y="4725144"/>
            <a:ext cx="1872210" cy="41290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hangingPunct="0"/>
            <a:r>
              <a:rPr kumimoji="1"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解決措施</a:t>
            </a:r>
            <a:endParaRPr kumimoji="1"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1" y="5229200"/>
            <a:ext cx="820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將洽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用戶協調溝通，建議用戶將採樣井上方鋪設防水設備，以減少雨水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及污染物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</a:rPr>
              <a:t>滲入污水下水道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系統。</a:t>
            </a:r>
            <a:endParaRPr lang="zh-TW" altLang="en-US" sz="24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1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116</Template>
  <TotalTime>13342</TotalTime>
  <Words>1889</Words>
  <Application>Microsoft Office PowerPoint</Application>
  <PresentationFormat>如螢幕大小 (4:3)</PresentationFormat>
  <Paragraphs>298</Paragraphs>
  <Slides>23</Slides>
  <Notes>18</Notes>
  <HiddenSlides>0</HiddenSlides>
  <MMClips>0</MMClips>
  <ScaleCrop>false</ScaleCrop>
  <HeadingPairs>
    <vt:vector size="6" baseType="variant"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Thème Office</vt:lpstr>
      <vt:lpstr>153</vt:lpstr>
      <vt:lpstr>1_153</vt:lpstr>
      <vt:lpstr>2_153</vt:lpstr>
      <vt:lpstr>工作表</vt:lpstr>
      <vt:lpstr>投影片 1</vt:lpstr>
      <vt:lpstr>投影片 2</vt:lpstr>
      <vt:lpstr>壹、污水處理廠簡介(1/5)</vt:lpstr>
      <vt:lpstr>壹、污水處理廠簡介(2/5)</vt:lpstr>
      <vt:lpstr>壹、污水處理廠簡介(3/5)</vt:lpstr>
      <vt:lpstr>壹、污水處理廠簡介(4/5)</vt:lpstr>
      <vt:lpstr>投影片 7</vt:lpstr>
      <vt:lpstr>貳、本年度所面臨之問題</vt:lpstr>
      <vt:lpstr>參、問題分析及解決措施</vt:lpstr>
      <vt:lpstr>參、問題分析及解決措施</vt:lpstr>
      <vt:lpstr>參、問題分析及解決措施</vt:lpstr>
      <vt:lpstr>參、問題分析及解決措施</vt:lpstr>
      <vt:lpstr>參、問題分析及解決措施</vt:lpstr>
      <vt:lpstr>參、問題分析及解決措施</vt:lpstr>
      <vt:lpstr>參、問題分析及解決措施</vt:lpstr>
      <vt:lpstr>參、問題分析及解決措施</vt:lpstr>
      <vt:lpstr>參、問題分析及解決措施</vt:lpstr>
      <vt:lpstr>參、問題分析及解決措施</vt:lpstr>
      <vt:lpstr>肆、108年度創新性/持續性計畫</vt:lpstr>
      <vt:lpstr>肆、108年度創新性/持續性計畫</vt:lpstr>
      <vt:lpstr>肆、108年度創新性/持續性計畫</vt:lpstr>
      <vt:lpstr>投影片 22</vt:lpstr>
      <vt:lpstr>簡報結束 敬請指教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107年度工業區環境保護中心 第2次平時考核報告</dc:title>
  <dc:creator>陳O霓</dc:creator>
  <cp:lastModifiedBy>Kiang</cp:lastModifiedBy>
  <cp:revision>549</cp:revision>
  <cp:lastPrinted>2019-11-27T06:47:49Z</cp:lastPrinted>
  <dcterms:created xsi:type="dcterms:W3CDTF">2018-09-07T07:59:32Z</dcterms:created>
  <dcterms:modified xsi:type="dcterms:W3CDTF">2019-11-28T08:39:20Z</dcterms:modified>
</cp:coreProperties>
</file>