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23"/>
  </p:notesMasterIdLst>
  <p:sldIdLst>
    <p:sldId id="256" r:id="rId2"/>
    <p:sldId id="263" r:id="rId3"/>
    <p:sldId id="283" r:id="rId4"/>
    <p:sldId id="281" r:id="rId5"/>
    <p:sldId id="257" r:id="rId6"/>
    <p:sldId id="276" r:id="rId7"/>
    <p:sldId id="259" r:id="rId8"/>
    <p:sldId id="270" r:id="rId9"/>
    <p:sldId id="272" r:id="rId10"/>
    <p:sldId id="303" r:id="rId11"/>
    <p:sldId id="273" r:id="rId12"/>
    <p:sldId id="298" r:id="rId13"/>
    <p:sldId id="301" r:id="rId14"/>
    <p:sldId id="274" r:id="rId15"/>
    <p:sldId id="278" r:id="rId16"/>
    <p:sldId id="299" r:id="rId17"/>
    <p:sldId id="300" r:id="rId18"/>
    <p:sldId id="267" r:id="rId19"/>
    <p:sldId id="268" r:id="rId20"/>
    <p:sldId id="297" r:id="rId21"/>
    <p:sldId id="269" r:id="rId22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tlee5" initials="y" lastIdx="1" clrIdx="0">
    <p:extLst>
      <p:ext uri="{19B8F6BF-5375-455C-9EA6-DF929625EA0E}">
        <p15:presenceInfo xmlns:p15="http://schemas.microsoft.com/office/powerpoint/2012/main" xmlns="" userId="ytlee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DD1"/>
    <a:srgbClr val="C0504D"/>
    <a:srgbClr val="7293C1"/>
    <a:srgbClr val="A1B4D4"/>
    <a:srgbClr val="DEE7F1"/>
    <a:srgbClr val="E8E3ED"/>
    <a:srgbClr val="000000"/>
    <a:srgbClr val="EDF2E0"/>
    <a:srgbClr val="1111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84010" autoAdjust="0"/>
  </p:normalViewPr>
  <p:slideViewPr>
    <p:cSldViewPr snapToGrid="0">
      <p:cViewPr varScale="1">
        <p:scale>
          <a:sx n="67" d="100"/>
          <a:sy n="67" d="100"/>
        </p:scale>
        <p:origin x="-629" y="-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___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行業別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與廢水量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>
        <c:manualLayout>
          <c:xMode val="edge"/>
          <c:yMode val="edge"/>
          <c:x val="0.2619035934955723"/>
          <c:y val="5.342623877632879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8967054047422564E-2"/>
          <c:y val="0.1944859585565295"/>
          <c:w val="0.64436269545626901"/>
          <c:h val="0.66045293232499624"/>
        </c:manualLayout>
      </c:layout>
      <c:pieChart>
        <c:varyColors val="1"/>
        <c:ser>
          <c:idx val="2"/>
          <c:order val="0"/>
          <c:tx>
            <c:strRef>
              <c:f>工作表1!$D$1</c:f>
              <c:strCache>
                <c:ptCount val="1"/>
                <c:pt idx="0">
                  <c:v>百分比</c:v>
                </c:pt>
              </c:strCache>
            </c:strRef>
          </c:tx>
          <c:explosion val="12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7B-45F5-B530-2AD8B58BE678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7B-45F5-B530-2AD8B58BE678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7B-45F5-B530-2AD8B58BE678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7B-45F5-B530-2AD8B58BE678}"/>
              </c:ext>
            </c:extLst>
          </c:dPt>
          <c:dPt>
            <c:idx val="4"/>
            <c:explosion val="33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7B-45F5-B530-2AD8B58BE678}"/>
              </c:ext>
            </c:extLst>
          </c:dPt>
          <c:dPt>
            <c:idx val="5"/>
            <c:explosion val="34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77B-45F5-B530-2AD8B58BE678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77B-45F5-B530-2AD8B58BE678}"/>
              </c:ext>
            </c:extLst>
          </c:dPt>
          <c:dPt>
            <c:idx val="7"/>
            <c:explosion val="26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77B-45F5-B530-2AD8B58BE678}"/>
              </c:ext>
            </c:extLst>
          </c:dPt>
          <c:dPt>
            <c:idx val="8"/>
            <c:explosion val="11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77B-45F5-B530-2AD8B58BE678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77B-45F5-B530-2AD8B58BE678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77B-45F5-B530-2AD8B58BE678}"/>
              </c:ext>
            </c:extLst>
          </c:dPt>
          <c:dLbls>
            <c:dLbl>
              <c:idx val="7"/>
              <c:layout>
                <c:manualLayout>
                  <c:x val="7.846110505818292E-2"/>
                  <c:y val="3.2264619557076185E-2"/>
                </c:manualLayout>
              </c:layout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7B-45F5-B530-2AD8B58BE67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工作表1!$A$2:$A$12</c:f>
              <c:strCache>
                <c:ptCount val="11"/>
                <c:pt idx="0">
                  <c:v>食品業</c:v>
                </c:pt>
                <c:pt idx="1">
                  <c:v>紡織業</c:v>
                </c:pt>
                <c:pt idx="2">
                  <c:v>化學製品業</c:v>
                </c:pt>
                <c:pt idx="3">
                  <c:v>藥品製造業</c:v>
                </c:pt>
                <c:pt idx="4">
                  <c:v>金屬製品業</c:v>
                </c:pt>
                <c:pt idx="5">
                  <c:v>電子零件業</c:v>
                </c:pt>
                <c:pt idx="6">
                  <c:v>電力設備業</c:v>
                </c:pt>
                <c:pt idx="7">
                  <c:v>機械設備業</c:v>
                </c:pt>
                <c:pt idx="8">
                  <c:v>塑膠製品業</c:v>
                </c:pt>
                <c:pt idx="9">
                  <c:v>汽車零件業</c:v>
                </c:pt>
                <c:pt idx="10">
                  <c:v>其他</c:v>
                </c:pt>
              </c:strCache>
            </c:strRef>
          </c:cat>
          <c:val>
            <c:numRef>
              <c:f>工作表1!$D$2:$D$12</c:f>
              <c:numCache>
                <c:formatCode>0.00%</c:formatCode>
                <c:ptCount val="11"/>
                <c:pt idx="0">
                  <c:v>5.8700000000000009E-2</c:v>
                </c:pt>
                <c:pt idx="1">
                  <c:v>6.5000000000000014E-3</c:v>
                </c:pt>
                <c:pt idx="2">
                  <c:v>4.2900000000000008E-2</c:v>
                </c:pt>
                <c:pt idx="3">
                  <c:v>4.2200000000000001E-2</c:v>
                </c:pt>
                <c:pt idx="4">
                  <c:v>0.35460000000000008</c:v>
                </c:pt>
                <c:pt idx="5">
                  <c:v>0.12260000000000001</c:v>
                </c:pt>
                <c:pt idx="6">
                  <c:v>5.8000000000000005E-3</c:v>
                </c:pt>
                <c:pt idx="7">
                  <c:v>0.24180000000000001</c:v>
                </c:pt>
                <c:pt idx="8">
                  <c:v>7.4600000000000014E-2</c:v>
                </c:pt>
                <c:pt idx="9">
                  <c:v>7.000000000000001E-4</c:v>
                </c:pt>
                <c:pt idx="10">
                  <c:v>4.9500000000000009E-2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677B-45F5-B530-2AD8B58BE678}"/>
            </c:ext>
          </c:extLst>
        </c:ser>
        <c:dLbls>
          <c:showPercent val="1"/>
        </c:dLbls>
        <c:firstSliceAng val="0"/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工作表1!$B$1</c15:sqref>
                        </c15:formulaRef>
                      </c:ext>
                    </c:extLst>
                    <c:strCache>
                      <c:ptCount val="1"/>
                      <c:pt idx="0">
                        <c:v>家數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8-677B-45F5-B530-2AD8B58BE67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A-677B-45F5-B530-2AD8B58BE67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C-677B-45F5-B530-2AD8B58BE67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E-677B-45F5-B530-2AD8B58BE67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0-677B-45F5-B530-2AD8B58BE67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2-677B-45F5-B530-2AD8B58BE67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4-677B-45F5-B530-2AD8B58BE67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6-677B-45F5-B530-2AD8B58BE678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8-677B-45F5-B530-2AD8B58BE678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A-677B-45F5-B530-2AD8B58BE678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C-677B-45F5-B530-2AD8B58BE678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工作表1!$A$2:$A$12</c15:sqref>
                        </c15:formulaRef>
                      </c:ext>
                    </c:extLst>
                    <c:strCache>
                      <c:ptCount val="11"/>
                      <c:pt idx="0">
                        <c:v>食品業</c:v>
                      </c:pt>
                      <c:pt idx="1">
                        <c:v>紡織業</c:v>
                      </c:pt>
                      <c:pt idx="2">
                        <c:v>化學製品業</c:v>
                      </c:pt>
                      <c:pt idx="3">
                        <c:v>藥品製造業</c:v>
                      </c:pt>
                      <c:pt idx="4">
                        <c:v>金屬製品業</c:v>
                      </c:pt>
                      <c:pt idx="5">
                        <c:v>電子零件業</c:v>
                      </c:pt>
                      <c:pt idx="6">
                        <c:v>電力設備業</c:v>
                      </c:pt>
                      <c:pt idx="7">
                        <c:v>機械設備業</c:v>
                      </c:pt>
                      <c:pt idx="8">
                        <c:v>塑膠製品業</c:v>
                      </c:pt>
                      <c:pt idx="9">
                        <c:v>汽車零件業</c:v>
                      </c:pt>
                      <c:pt idx="10">
                        <c:v>其他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工作表1!$B$2:$B$12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8</c:v>
                      </c:pt>
                      <c:pt idx="1">
                        <c:v>7</c:v>
                      </c:pt>
                      <c:pt idx="2">
                        <c:v>13</c:v>
                      </c:pt>
                      <c:pt idx="3">
                        <c:v>2</c:v>
                      </c:pt>
                      <c:pt idx="4">
                        <c:v>19</c:v>
                      </c:pt>
                      <c:pt idx="5">
                        <c:v>6</c:v>
                      </c:pt>
                      <c:pt idx="6">
                        <c:v>6</c:v>
                      </c:pt>
                      <c:pt idx="7">
                        <c:v>17</c:v>
                      </c:pt>
                      <c:pt idx="8">
                        <c:v>10</c:v>
                      </c:pt>
                      <c:pt idx="9">
                        <c:v>3</c:v>
                      </c:pt>
                      <c:pt idx="10">
                        <c:v>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D-677B-45F5-B530-2AD8B58BE678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工作表1!$C$1</c15:sqref>
                        </c15:formulaRef>
                      </c:ext>
                    </c:extLst>
                    <c:strCache>
                      <c:ptCount val="1"/>
                      <c:pt idx="0">
                        <c:v>水量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677B-45F5-B530-2AD8B58BE67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677B-45F5-B530-2AD8B58BE67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3-677B-45F5-B530-2AD8B58BE67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5-677B-45F5-B530-2AD8B58BE67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7-677B-45F5-B530-2AD8B58BE67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9-677B-45F5-B530-2AD8B58BE67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677B-45F5-B530-2AD8B58BE67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D-677B-45F5-B530-2AD8B58BE678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F-677B-45F5-B530-2AD8B58BE678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1-677B-45F5-B530-2AD8B58BE678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3-677B-45F5-B530-2AD8B58BE678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工作表1!$A$2:$A$12</c15:sqref>
                        </c15:formulaRef>
                      </c:ext>
                    </c:extLst>
                    <c:strCache>
                      <c:ptCount val="11"/>
                      <c:pt idx="0">
                        <c:v>食品業</c:v>
                      </c:pt>
                      <c:pt idx="1">
                        <c:v>紡織業</c:v>
                      </c:pt>
                      <c:pt idx="2">
                        <c:v>化學製品業</c:v>
                      </c:pt>
                      <c:pt idx="3">
                        <c:v>藥品製造業</c:v>
                      </c:pt>
                      <c:pt idx="4">
                        <c:v>金屬製品業</c:v>
                      </c:pt>
                      <c:pt idx="5">
                        <c:v>電子零件業</c:v>
                      </c:pt>
                      <c:pt idx="6">
                        <c:v>電力設備業</c:v>
                      </c:pt>
                      <c:pt idx="7">
                        <c:v>機械設備業</c:v>
                      </c:pt>
                      <c:pt idx="8">
                        <c:v>塑膠製品業</c:v>
                      </c:pt>
                      <c:pt idx="9">
                        <c:v>汽車零件業</c:v>
                      </c:pt>
                      <c:pt idx="10">
                        <c:v>其他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工作表1!$C$2:$C$12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 formatCode="#,##0">
                        <c:v>3446</c:v>
                      </c:pt>
                      <c:pt idx="1">
                        <c:v>384</c:v>
                      </c:pt>
                      <c:pt idx="2" formatCode="#,##0">
                        <c:v>2514</c:v>
                      </c:pt>
                      <c:pt idx="3" formatCode="#,##0">
                        <c:v>2475</c:v>
                      </c:pt>
                      <c:pt idx="4" formatCode="#,##0">
                        <c:v>20800</c:v>
                      </c:pt>
                      <c:pt idx="5" formatCode="#,##0">
                        <c:v>7194</c:v>
                      </c:pt>
                      <c:pt idx="6">
                        <c:v>339</c:v>
                      </c:pt>
                      <c:pt idx="7" formatCode="#,##0">
                        <c:v>14182</c:v>
                      </c:pt>
                      <c:pt idx="8" formatCode="#,##0">
                        <c:v>4378</c:v>
                      </c:pt>
                      <c:pt idx="9">
                        <c:v>42</c:v>
                      </c:pt>
                      <c:pt idx="10" formatCode="#,##0">
                        <c:v>2903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4-677B-45F5-B530-2AD8B58BE678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309000468425862"/>
          <c:y val="6.6740109694536989E-2"/>
          <c:w val="0.18331226160469319"/>
          <c:h val="0.86078744147150488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zero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9DE53E-0493-4ED5-B78F-2C6D84FBA297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5857A0C2-A0D0-4E1C-82A2-2A37FF8B3622}">
      <dgm:prSet phldrT="[文字]" custT="1"/>
      <dgm:spPr>
        <a:xfrm rot="5400000">
          <a:off x="-646125" y="772752"/>
          <a:ext cx="1800194" cy="412681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中央大學</a:t>
          </a:r>
          <a:endParaRPr lang="zh-TW" altLang="en-US" sz="24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4B679699-C8F1-467C-B6D8-E4C907924D61}" type="parTrans" cxnId="{07DD3380-6CE7-4113-984F-3FFFAD33262D}">
      <dgm:prSet/>
      <dgm:spPr/>
      <dgm:t>
        <a:bodyPr/>
        <a:lstStyle/>
        <a:p>
          <a:endParaRPr lang="zh-TW" altLang="en-US"/>
        </a:p>
      </dgm:t>
    </dgm:pt>
    <dgm:pt modelId="{628507F7-7E94-45FC-9CEB-0843DD532544}" type="sibTrans" cxnId="{07DD3380-6CE7-4113-984F-3FFFAD33262D}">
      <dgm:prSet/>
      <dgm:spPr/>
      <dgm:t>
        <a:bodyPr/>
        <a:lstStyle/>
        <a:p>
          <a:endParaRPr lang="zh-TW" altLang="en-US"/>
        </a:p>
      </dgm:t>
    </dgm:pt>
    <dgm:pt modelId="{F0852F62-54FE-4913-BC3A-B921926D35DE}">
      <dgm:prSet phldrT="[文字]" custT="1"/>
      <dgm:spPr>
        <a:xfrm rot="5400000">
          <a:off x="1060000" y="-479785"/>
          <a:ext cx="1347522" cy="2364362"/>
        </a:xfrm>
        <a:prstGeom prst="round2SameRect">
          <a:avLst/>
        </a:prstGeom>
        <a:solidFill>
          <a:srgbClr val="9BBB59">
            <a:lumMod val="20000"/>
            <a:lumOff val="80000"/>
            <a:alpha val="90000"/>
          </a:srgbClr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pPr algn="l"/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廢水處理流程中甲基汞的生成與流佈</a:t>
          </a:r>
          <a:endParaRPr lang="zh-TW" alt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EDF70986-AD52-487D-A7E3-186FC070E76A}" type="parTrans" cxnId="{D7047DBD-6998-45F0-B7E5-36E06153F297}">
      <dgm:prSet/>
      <dgm:spPr/>
      <dgm:t>
        <a:bodyPr/>
        <a:lstStyle/>
        <a:p>
          <a:endParaRPr lang="zh-TW" altLang="en-US"/>
        </a:p>
      </dgm:t>
    </dgm:pt>
    <dgm:pt modelId="{6B84EC66-0B27-4223-8B40-DAB1D19A334E}" type="sibTrans" cxnId="{D7047DBD-6998-45F0-B7E5-36E06153F297}">
      <dgm:prSet/>
      <dgm:spPr/>
      <dgm:t>
        <a:bodyPr/>
        <a:lstStyle/>
        <a:p>
          <a:endParaRPr lang="zh-TW" altLang="en-US"/>
        </a:p>
      </dgm:t>
    </dgm:pt>
    <dgm:pt modelId="{3D83A243-50A1-4928-BCB6-FBFB374108ED}">
      <dgm:prSet phldrT="[文字]" custT="1"/>
      <dgm:spPr>
        <a:xfrm rot="5400000">
          <a:off x="-653601" y="2317907"/>
          <a:ext cx="1800194" cy="453656"/>
        </a:xfrm>
        <a:prstGeom prst="chevron">
          <a:avLst/>
        </a:prstGeom>
        <a:solidFill>
          <a:srgbClr val="8064A2">
            <a:lumMod val="20000"/>
            <a:lumOff val="80000"/>
          </a:srgbClr>
        </a:solidFill>
        <a:ln w="25400" cap="flat" cmpd="sng" algn="ctr">
          <a:solidFill>
            <a:srgbClr val="4F81BD"/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萬能科大</a:t>
          </a:r>
          <a:endParaRPr lang="zh-TW" altLang="en-US" sz="24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0C58F5DC-4475-4CCE-BF52-AFF342F11228}" type="parTrans" cxnId="{7A44D792-89C1-4046-9E7F-096BE5DE1785}">
      <dgm:prSet/>
      <dgm:spPr/>
      <dgm:t>
        <a:bodyPr/>
        <a:lstStyle/>
        <a:p>
          <a:endParaRPr lang="zh-TW" altLang="en-US"/>
        </a:p>
      </dgm:t>
    </dgm:pt>
    <dgm:pt modelId="{447DCB15-0449-4B35-83A2-B502FE9CB7B8}" type="sibTrans" cxnId="{7A44D792-89C1-4046-9E7F-096BE5DE1785}">
      <dgm:prSet/>
      <dgm:spPr/>
      <dgm:t>
        <a:bodyPr/>
        <a:lstStyle/>
        <a:p>
          <a:endParaRPr lang="zh-TW" altLang="en-US"/>
        </a:p>
      </dgm:t>
    </dgm:pt>
    <dgm:pt modelId="{F2C1975B-2E2F-4CCB-8702-EEAEF88A5CCA}">
      <dgm:prSet phldrT="[文字]" custT="1"/>
      <dgm:spPr>
        <a:xfrm rot="5400000">
          <a:off x="1001160" y="1148786"/>
          <a:ext cx="1580980" cy="2518647"/>
        </a:xfrm>
        <a:prstGeom prst="round2SameRect">
          <a:avLst/>
        </a:prstGeom>
        <a:solidFill>
          <a:srgbClr val="8064A2">
            <a:lumMod val="20000"/>
            <a:lumOff val="80000"/>
            <a:alpha val="90000"/>
          </a:srgbClr>
        </a:solidFill>
        <a:ln w="25400" cap="flat" cmpd="sng" algn="ctr">
          <a:solidFill>
            <a:srgbClr val="4F81BD">
              <a:shade val="80000"/>
              <a:hueOff val="153123"/>
              <a:satOff val="-2196"/>
              <a:lumOff val="12807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污水處理系統氨氮與硝酸鹽氮濃度評估與操作對策建議計畫</a:t>
          </a:r>
          <a:endParaRPr lang="zh-TW" alt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583A061F-15FC-4485-A5B2-108CD7E519E5}" type="parTrans" cxnId="{C7D549CA-DE1E-4611-84F8-FB62F8A533E0}">
      <dgm:prSet/>
      <dgm:spPr/>
      <dgm:t>
        <a:bodyPr/>
        <a:lstStyle/>
        <a:p>
          <a:endParaRPr lang="zh-TW" altLang="en-US"/>
        </a:p>
      </dgm:t>
    </dgm:pt>
    <dgm:pt modelId="{3FEE3BD0-5DBD-466F-900F-25D90962F3C9}" type="sibTrans" cxnId="{C7D549CA-DE1E-4611-84F8-FB62F8A533E0}">
      <dgm:prSet/>
      <dgm:spPr/>
      <dgm:t>
        <a:bodyPr/>
        <a:lstStyle/>
        <a:p>
          <a:endParaRPr lang="zh-TW" altLang="en-US"/>
        </a:p>
      </dgm:t>
    </dgm:pt>
    <dgm:pt modelId="{9EE76203-7FC3-4E05-8E6F-E913A7A032F6}">
      <dgm:prSet phldrT="[文字]" custT="1"/>
      <dgm:spPr>
        <a:xfrm rot="5400000">
          <a:off x="-675735" y="3959534"/>
          <a:ext cx="1800194" cy="409388"/>
        </a:xfrm>
        <a:prstGeom prst="chevron">
          <a:avLst/>
        </a:prstGeom>
        <a:solidFill>
          <a:srgbClr val="4F81BD">
            <a:lumMod val="20000"/>
            <a:lumOff val="80000"/>
          </a:srgbClr>
        </a:solidFill>
        <a:ln w="25400" cap="flat" cmpd="sng" algn="ctr">
          <a:solidFill>
            <a:srgbClr val="4F81BD">
              <a:shade val="80000"/>
              <a:hueOff val="306246"/>
              <a:satOff val="-4392"/>
              <a:lumOff val="2561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楊梅高中</a:t>
          </a:r>
          <a:endParaRPr lang="zh-TW" altLang="en-US" sz="24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6FB5B267-4C92-4067-B231-30EFB0869781}" type="parTrans" cxnId="{F091D9E0-BC11-416F-8CD7-091948053A58}">
      <dgm:prSet/>
      <dgm:spPr/>
      <dgm:t>
        <a:bodyPr/>
        <a:lstStyle/>
        <a:p>
          <a:endParaRPr lang="zh-TW" altLang="en-US"/>
        </a:p>
      </dgm:t>
    </dgm:pt>
    <dgm:pt modelId="{457AA096-DF9E-4600-AC26-00653BCC4E58}" type="sibTrans" cxnId="{F091D9E0-BC11-416F-8CD7-091948053A58}">
      <dgm:prSet/>
      <dgm:spPr/>
      <dgm:t>
        <a:bodyPr/>
        <a:lstStyle/>
        <a:p>
          <a:endParaRPr lang="zh-TW" altLang="en-US"/>
        </a:p>
      </dgm:t>
    </dgm:pt>
    <dgm:pt modelId="{2878A927-DDCE-4A0E-87C2-1D9648B22978}">
      <dgm:prSet phldrT="[文字]" custT="1"/>
      <dgm:spPr>
        <a:xfrm rot="5400000">
          <a:off x="1033550" y="2934326"/>
          <a:ext cx="1449327" cy="2511966"/>
        </a:xfrm>
        <a:prstGeom prst="round2SameRect">
          <a:avLst/>
        </a:prstGeom>
        <a:solidFill>
          <a:srgbClr val="4F81BD">
            <a:lumMod val="20000"/>
            <a:lumOff val="80000"/>
            <a:alpha val="90000"/>
          </a:srgbClr>
        </a:solidFill>
        <a:ln w="25400" cap="flat" cmpd="sng" algn="ctr">
          <a:solidFill>
            <a:srgbClr val="4F81BD">
              <a:shade val="80000"/>
              <a:hueOff val="306246"/>
              <a:satOff val="-4392"/>
              <a:lumOff val="2561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污水廠環教場所先期規劃</a:t>
          </a:r>
          <a:endParaRPr lang="zh-TW" alt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F0C4C7AD-F6B6-468A-B0C6-7A8DDDA7D187}" type="parTrans" cxnId="{D013D64C-8EDA-4E3A-98B6-BB81EE53F506}">
      <dgm:prSet/>
      <dgm:spPr/>
      <dgm:t>
        <a:bodyPr/>
        <a:lstStyle/>
        <a:p>
          <a:endParaRPr lang="zh-TW" altLang="en-US"/>
        </a:p>
      </dgm:t>
    </dgm:pt>
    <dgm:pt modelId="{B10DA0DE-57C9-4785-B226-53FBDABA7FF4}" type="sibTrans" cxnId="{D013D64C-8EDA-4E3A-98B6-BB81EE53F506}">
      <dgm:prSet/>
      <dgm:spPr/>
      <dgm:t>
        <a:bodyPr/>
        <a:lstStyle/>
        <a:p>
          <a:endParaRPr lang="zh-TW" altLang="en-US"/>
        </a:p>
      </dgm:t>
    </dgm:pt>
    <dgm:pt modelId="{14BDEFF9-640B-43E6-988D-CB3464F36F76}">
      <dgm:prSet custT="1"/>
      <dgm:spPr/>
      <dgm:t>
        <a:bodyPr/>
        <a:lstStyle/>
        <a:p>
          <a:endParaRPr lang="zh-TW" altLang="en-US" sz="24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37FB9964-6120-4FDD-9FD5-598CC320C543}" type="parTrans" cxnId="{657DBE81-5042-493D-8555-0307EAB3D41A}">
      <dgm:prSet/>
      <dgm:spPr/>
      <dgm:t>
        <a:bodyPr/>
        <a:lstStyle/>
        <a:p>
          <a:endParaRPr lang="zh-TW" altLang="en-US"/>
        </a:p>
      </dgm:t>
    </dgm:pt>
    <dgm:pt modelId="{708717B2-9978-461A-8ACB-0575879C4BFC}" type="sibTrans" cxnId="{657DBE81-5042-493D-8555-0307EAB3D41A}">
      <dgm:prSet/>
      <dgm:spPr/>
      <dgm:t>
        <a:bodyPr/>
        <a:lstStyle/>
        <a:p>
          <a:endParaRPr lang="zh-TW" altLang="en-US"/>
        </a:p>
      </dgm:t>
    </dgm:pt>
    <dgm:pt modelId="{75FFB674-B9B4-4D61-AC06-1320927B61AE}" type="pres">
      <dgm:prSet presAssocID="{FC9DE53E-0493-4ED5-B78F-2C6D84FBA29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785D255-C671-48CB-B114-C1C891E4E7B2}" type="pres">
      <dgm:prSet presAssocID="{5857A0C2-A0D0-4E1C-82A2-2A37FF8B3622}" presName="composite" presStyleCnt="0"/>
      <dgm:spPr/>
    </dgm:pt>
    <dgm:pt modelId="{0D2F7D04-AA98-40D9-8638-6282AF5D6E03}" type="pres">
      <dgm:prSet presAssocID="{5857A0C2-A0D0-4E1C-82A2-2A37FF8B3622}" presName="parentText" presStyleLbl="alignNode1" presStyleIdx="0" presStyleCnt="3" custScaleX="76563" custLinFactNeighborX="4356" custLinFactNeighborY="-128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B52A11-46FD-4699-9823-484CAD142AD7}" type="pres">
      <dgm:prSet presAssocID="{5857A0C2-A0D0-4E1C-82A2-2A37FF8B3622}" presName="descendantText" presStyleLbl="alignAcc1" presStyleIdx="0" presStyleCnt="3" custScaleX="95538" custLinFactNeighborX="803" custLinFactNeighborY="-91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38F20D-4612-4F14-968F-2C236B482690}" type="pres">
      <dgm:prSet presAssocID="{628507F7-7E94-45FC-9CEB-0843DD532544}" presName="sp" presStyleCnt="0"/>
      <dgm:spPr/>
    </dgm:pt>
    <dgm:pt modelId="{32F1DB57-575C-48C5-9580-4B42C7BE0A79}" type="pres">
      <dgm:prSet presAssocID="{3D83A243-50A1-4928-BCB6-FBFB374108ED}" presName="composite" presStyleCnt="0"/>
      <dgm:spPr/>
    </dgm:pt>
    <dgm:pt modelId="{5DDAAE14-80FE-4EE6-B27F-0F24AAE2EABE}" type="pres">
      <dgm:prSet presAssocID="{3D83A243-50A1-4928-BCB6-FBFB374108ED}" presName="parentText" presStyleLbl="alignNode1" presStyleIdx="1" presStyleCnt="3" custScaleX="8416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9AA942-A292-4C96-A3FA-0F065C7B7C09}" type="pres">
      <dgm:prSet presAssocID="{3D83A243-50A1-4928-BCB6-FBFB374108ED}" presName="descendantText" presStyleLbl="alignAcc1" presStyleIdx="1" presStyleCnt="3" custScaleX="100266" custScaleY="130626" custLinFactNeighborX="15735" custLinFactNeighborY="-1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4F5281-9165-478F-9AAA-A8AEC755F7CA}" type="pres">
      <dgm:prSet presAssocID="{447DCB15-0449-4B35-83A2-B502FE9CB7B8}" presName="sp" presStyleCnt="0"/>
      <dgm:spPr/>
    </dgm:pt>
    <dgm:pt modelId="{1B5F3014-3A49-4BCA-9E91-5ED1EF5AA614}" type="pres">
      <dgm:prSet presAssocID="{9EE76203-7FC3-4E05-8E6F-E913A7A032F6}" presName="composite" presStyleCnt="0"/>
      <dgm:spPr/>
    </dgm:pt>
    <dgm:pt modelId="{6E2AFE23-0215-48E0-8274-D45025226772}" type="pres">
      <dgm:prSet presAssocID="{9EE76203-7FC3-4E05-8E6F-E913A7A032F6}" presName="parentText" presStyleLbl="alignNode1" presStyleIdx="2" presStyleCnt="3" custScaleX="75952" custLinFactNeighborX="3152" custLinFactNeighborY="512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EE9E2A-43F7-4F27-8BE2-066135394A7A}" type="pres">
      <dgm:prSet presAssocID="{9EE76203-7FC3-4E05-8E6F-E913A7A032F6}" presName="descendantText" presStyleLbl="alignAcc1" presStyleIdx="2" presStyleCnt="3" custScaleY="107555" custLinFactNeighborX="333" custLinFactNeighborY="18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F673CF-8DCE-4400-AB94-6F0757F6F85E}" type="presOf" srcId="{F0852F62-54FE-4913-BC3A-B921926D35DE}" destId="{C1B52A11-46FD-4699-9823-484CAD142AD7}" srcOrd="0" destOrd="0" presId="urn:microsoft.com/office/officeart/2005/8/layout/chevron2"/>
    <dgm:cxn modelId="{3CFE49B9-2471-4588-AAF7-E49A58E094B9}" type="presOf" srcId="{F2C1975B-2E2F-4CCB-8702-EEAEF88A5CCA}" destId="{219AA942-A292-4C96-A3FA-0F065C7B7C09}" srcOrd="0" destOrd="0" presId="urn:microsoft.com/office/officeart/2005/8/layout/chevron2"/>
    <dgm:cxn modelId="{B760D63D-B9DE-4904-B29F-A2E536F84318}" type="presOf" srcId="{FC9DE53E-0493-4ED5-B78F-2C6D84FBA297}" destId="{75FFB674-B9B4-4D61-AC06-1320927B61AE}" srcOrd="0" destOrd="0" presId="urn:microsoft.com/office/officeart/2005/8/layout/chevron2"/>
    <dgm:cxn modelId="{F0FBE355-4573-4E2A-8204-16B1EB6116E1}" type="presOf" srcId="{5857A0C2-A0D0-4E1C-82A2-2A37FF8B3622}" destId="{0D2F7D04-AA98-40D9-8638-6282AF5D6E03}" srcOrd="0" destOrd="0" presId="urn:microsoft.com/office/officeart/2005/8/layout/chevron2"/>
    <dgm:cxn modelId="{07DD3380-6CE7-4113-984F-3FFFAD33262D}" srcId="{FC9DE53E-0493-4ED5-B78F-2C6D84FBA297}" destId="{5857A0C2-A0D0-4E1C-82A2-2A37FF8B3622}" srcOrd="0" destOrd="0" parTransId="{4B679699-C8F1-467C-B6D8-E4C907924D61}" sibTransId="{628507F7-7E94-45FC-9CEB-0843DD532544}"/>
    <dgm:cxn modelId="{26A876F7-BCFA-4E0D-ABFA-17B91E459CC8}" type="presOf" srcId="{2878A927-DDCE-4A0E-87C2-1D9648B22978}" destId="{B5EE9E2A-43F7-4F27-8BE2-066135394A7A}" srcOrd="0" destOrd="0" presId="urn:microsoft.com/office/officeart/2005/8/layout/chevron2"/>
    <dgm:cxn modelId="{7A44D792-89C1-4046-9E7F-096BE5DE1785}" srcId="{FC9DE53E-0493-4ED5-B78F-2C6D84FBA297}" destId="{3D83A243-50A1-4928-BCB6-FBFB374108ED}" srcOrd="1" destOrd="0" parTransId="{0C58F5DC-4475-4CCE-BF52-AFF342F11228}" sibTransId="{447DCB15-0449-4B35-83A2-B502FE9CB7B8}"/>
    <dgm:cxn modelId="{D013D64C-8EDA-4E3A-98B6-BB81EE53F506}" srcId="{9EE76203-7FC3-4E05-8E6F-E913A7A032F6}" destId="{2878A927-DDCE-4A0E-87C2-1D9648B22978}" srcOrd="0" destOrd="0" parTransId="{F0C4C7AD-F6B6-468A-B0C6-7A8DDDA7D187}" sibTransId="{B10DA0DE-57C9-4785-B226-53FBDABA7FF4}"/>
    <dgm:cxn modelId="{691F2835-B82B-461C-8CE5-DA439D53E8FF}" type="presOf" srcId="{9EE76203-7FC3-4E05-8E6F-E913A7A032F6}" destId="{6E2AFE23-0215-48E0-8274-D45025226772}" srcOrd="0" destOrd="0" presId="urn:microsoft.com/office/officeart/2005/8/layout/chevron2"/>
    <dgm:cxn modelId="{F091D9E0-BC11-416F-8CD7-091948053A58}" srcId="{FC9DE53E-0493-4ED5-B78F-2C6D84FBA297}" destId="{9EE76203-7FC3-4E05-8E6F-E913A7A032F6}" srcOrd="2" destOrd="0" parTransId="{6FB5B267-4C92-4067-B231-30EFB0869781}" sibTransId="{457AA096-DF9E-4600-AC26-00653BCC4E58}"/>
    <dgm:cxn modelId="{41E79BAB-362D-404A-95EF-56665C734D38}" type="presOf" srcId="{14BDEFF9-640B-43E6-988D-CB3464F36F76}" destId="{B5EE9E2A-43F7-4F27-8BE2-066135394A7A}" srcOrd="0" destOrd="1" presId="urn:microsoft.com/office/officeart/2005/8/layout/chevron2"/>
    <dgm:cxn modelId="{D7047DBD-6998-45F0-B7E5-36E06153F297}" srcId="{5857A0C2-A0D0-4E1C-82A2-2A37FF8B3622}" destId="{F0852F62-54FE-4913-BC3A-B921926D35DE}" srcOrd="0" destOrd="0" parTransId="{EDF70986-AD52-487D-A7E3-186FC070E76A}" sibTransId="{6B84EC66-0B27-4223-8B40-DAB1D19A334E}"/>
    <dgm:cxn modelId="{657DBE81-5042-493D-8555-0307EAB3D41A}" srcId="{9EE76203-7FC3-4E05-8E6F-E913A7A032F6}" destId="{14BDEFF9-640B-43E6-988D-CB3464F36F76}" srcOrd="1" destOrd="0" parTransId="{37FB9964-6120-4FDD-9FD5-598CC320C543}" sibTransId="{708717B2-9978-461A-8ACB-0575879C4BFC}"/>
    <dgm:cxn modelId="{C7D549CA-DE1E-4611-84F8-FB62F8A533E0}" srcId="{3D83A243-50A1-4928-BCB6-FBFB374108ED}" destId="{F2C1975B-2E2F-4CCB-8702-EEAEF88A5CCA}" srcOrd="0" destOrd="0" parTransId="{583A061F-15FC-4485-A5B2-108CD7E519E5}" sibTransId="{3FEE3BD0-5DBD-466F-900F-25D90962F3C9}"/>
    <dgm:cxn modelId="{AB18F4AA-447F-4927-994A-D9505DA95F5D}" type="presOf" srcId="{3D83A243-50A1-4928-BCB6-FBFB374108ED}" destId="{5DDAAE14-80FE-4EE6-B27F-0F24AAE2EABE}" srcOrd="0" destOrd="0" presId="urn:microsoft.com/office/officeart/2005/8/layout/chevron2"/>
    <dgm:cxn modelId="{FAC0EE5A-5175-44CE-81B4-751F999D4F85}" type="presParOf" srcId="{75FFB674-B9B4-4D61-AC06-1320927B61AE}" destId="{B785D255-C671-48CB-B114-C1C891E4E7B2}" srcOrd="0" destOrd="0" presId="urn:microsoft.com/office/officeart/2005/8/layout/chevron2"/>
    <dgm:cxn modelId="{86036153-F19E-419C-8865-B3C7EEF097EE}" type="presParOf" srcId="{B785D255-C671-48CB-B114-C1C891E4E7B2}" destId="{0D2F7D04-AA98-40D9-8638-6282AF5D6E03}" srcOrd="0" destOrd="0" presId="urn:microsoft.com/office/officeart/2005/8/layout/chevron2"/>
    <dgm:cxn modelId="{F807BBB5-B556-4DA9-B8A3-D25E1D3B69B5}" type="presParOf" srcId="{B785D255-C671-48CB-B114-C1C891E4E7B2}" destId="{C1B52A11-46FD-4699-9823-484CAD142AD7}" srcOrd="1" destOrd="0" presId="urn:microsoft.com/office/officeart/2005/8/layout/chevron2"/>
    <dgm:cxn modelId="{967E41AD-5444-4262-8561-C696969F15C5}" type="presParOf" srcId="{75FFB674-B9B4-4D61-AC06-1320927B61AE}" destId="{C438F20D-4612-4F14-968F-2C236B482690}" srcOrd="1" destOrd="0" presId="urn:microsoft.com/office/officeart/2005/8/layout/chevron2"/>
    <dgm:cxn modelId="{1D5A5752-5E21-4791-B9F3-CB5AE221C793}" type="presParOf" srcId="{75FFB674-B9B4-4D61-AC06-1320927B61AE}" destId="{32F1DB57-575C-48C5-9580-4B42C7BE0A79}" srcOrd="2" destOrd="0" presId="urn:microsoft.com/office/officeart/2005/8/layout/chevron2"/>
    <dgm:cxn modelId="{E4A610BD-5EC0-4117-AFA4-D1FAEF03CE5A}" type="presParOf" srcId="{32F1DB57-575C-48C5-9580-4B42C7BE0A79}" destId="{5DDAAE14-80FE-4EE6-B27F-0F24AAE2EABE}" srcOrd="0" destOrd="0" presId="urn:microsoft.com/office/officeart/2005/8/layout/chevron2"/>
    <dgm:cxn modelId="{C4B81B5B-D41C-4C68-BD47-2283616007B8}" type="presParOf" srcId="{32F1DB57-575C-48C5-9580-4B42C7BE0A79}" destId="{219AA942-A292-4C96-A3FA-0F065C7B7C09}" srcOrd="1" destOrd="0" presId="urn:microsoft.com/office/officeart/2005/8/layout/chevron2"/>
    <dgm:cxn modelId="{E611C6FE-59F4-406F-8CDD-DB8A973D63AA}" type="presParOf" srcId="{75FFB674-B9B4-4D61-AC06-1320927B61AE}" destId="{CD4F5281-9165-478F-9AAA-A8AEC755F7CA}" srcOrd="3" destOrd="0" presId="urn:microsoft.com/office/officeart/2005/8/layout/chevron2"/>
    <dgm:cxn modelId="{A9FF6044-C174-4C3F-88BF-906DB09D3D6C}" type="presParOf" srcId="{75FFB674-B9B4-4D61-AC06-1320927B61AE}" destId="{1B5F3014-3A49-4BCA-9E91-5ED1EF5AA614}" srcOrd="4" destOrd="0" presId="urn:microsoft.com/office/officeart/2005/8/layout/chevron2"/>
    <dgm:cxn modelId="{8FA07533-1852-413A-9043-9FF168E46518}" type="presParOf" srcId="{1B5F3014-3A49-4BCA-9E91-5ED1EF5AA614}" destId="{6E2AFE23-0215-48E0-8274-D45025226772}" srcOrd="0" destOrd="0" presId="urn:microsoft.com/office/officeart/2005/8/layout/chevron2"/>
    <dgm:cxn modelId="{F0D4AACE-D3BB-412B-BAF4-1715F7FEA4F1}" type="presParOf" srcId="{1B5F3014-3A49-4BCA-9E91-5ED1EF5AA614}" destId="{B5EE9E2A-43F7-4F27-8BE2-066135394A7A}" srcOrd="1" destOrd="0" presId="urn:microsoft.com/office/officeart/2005/8/layout/chevron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FFB37-D29D-4D6B-A159-CBBBABE543D9}" type="datetimeFigureOut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D4C6C-4F3E-47E6-AB83-6C1871EDA8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7879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52597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D4C6C-4F3E-47E6-AB83-6C1871EDA8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040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4985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06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77520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0598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34308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61355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514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57007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0424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28093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1054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0617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0749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金屬製品業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電子零件業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機械設備業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r>
              <a:rPr lang="zh-TW" altLang="en-US" dirty="0" smtClean="0">
                <a:solidFill>
                  <a:srgbClr val="FF0000"/>
                </a:solidFill>
              </a:rPr>
              <a:t>業別廢水量約占處理量</a:t>
            </a:r>
            <a:r>
              <a:rPr lang="en-US" altLang="zh-TW" dirty="0" smtClean="0">
                <a:solidFill>
                  <a:srgbClr val="FF0000"/>
                </a:solidFill>
              </a:rPr>
              <a:t>70%.</a:t>
            </a:r>
            <a:endParaRPr lang="zh-TW" altLang="en-US" dirty="0" smtClean="0">
              <a:solidFill>
                <a:srgbClr val="FF0000"/>
              </a:solidFill>
            </a:endParaRPr>
          </a:p>
          <a:p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2911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4150" y="833438"/>
            <a:ext cx="7410450" cy="4168775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72" y="5280420"/>
            <a:ext cx="5630111" cy="4996064"/>
          </a:xfrm>
          <a:noFill/>
        </p:spPr>
        <p:txBody>
          <a:bodyPr lIns="95034" tIns="47516" rIns="95034" bIns="47516"/>
          <a:lstStyle/>
          <a:p>
            <a:pPr eaLnBrk="1" hangingPunct="1"/>
            <a:endParaRPr lang="zh-TW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59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830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4150" y="833438"/>
            <a:ext cx="7410450" cy="4168775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372" y="5280420"/>
            <a:ext cx="5630111" cy="4996064"/>
          </a:xfrm>
          <a:noFill/>
        </p:spPr>
        <p:txBody>
          <a:bodyPr lIns="95034" tIns="47516" rIns="95034" bIns="47516"/>
          <a:lstStyle/>
          <a:p>
            <a:pPr eaLnBrk="1" hangingPunct="1"/>
            <a:endParaRPr lang="zh-TW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55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827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D4C6C-4F3E-47E6-AB83-6C1871EDA892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953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95268-DEDC-41AF-AE4E-D9C9BA83C556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4633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BC0D-CB5E-4049-A2A8-D2BB0C180C73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3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D239-86C2-4FCD-BCAF-2C7FA0508323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00076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77E7-798D-4466-A7B4-5E604EFB6ACA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24688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3E80-91B9-4986-B21F-2795F45AE641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6028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B9F-1654-400C-94BA-1D7FF818F5B6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23393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880FA-7FA4-49F8-8230-E061391D4EA5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06951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C869E-D598-49D1-94FC-C70D4247523D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033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749F-050A-498C-998D-E1163DC76E5D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175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82E-2148-4D12-9C2F-C3B9ED33D928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09312" y="5415839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0901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DF8D-7FDD-46AF-A534-8E817FA75D4C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8857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F424-C2F4-4C72-993A-9318265B5454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2114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D08D-F7C4-4EFF-8264-4550A11D096A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6712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80F86-E3BD-490E-847F-9A94519812DB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8255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044A-13F4-4F70-B06C-2860A5D21AFC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8440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01FE-45CF-4FC5-865F-92E653F0F460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223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E639E-35C7-465C-BF72-FB6A041689F4}" type="datetime1">
              <a:rPr lang="zh-TW" altLang="en-US" smtClean="0"/>
              <a:pPr/>
              <a:t>2019/11/27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8F25895-9E41-425C-9B50-45D597CA6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0422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72818" y="1157066"/>
            <a:ext cx="8984980" cy="2144872"/>
          </a:xfrm>
        </p:spPr>
        <p:txBody>
          <a:bodyPr>
            <a:noAutofit/>
          </a:bodyPr>
          <a:lstStyle/>
          <a:p>
            <a:pPr algn="ctr">
              <a:lnSpc>
                <a:spcPts val="7000"/>
              </a:lnSpc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桃園幼獅工業區污水處理廠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操作營運業務簡報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371973" y="4444218"/>
            <a:ext cx="8580437" cy="2543174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  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桃園幼獅工業區服務中心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中華民國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5" name="圖片 64" descr="工業局新版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733" y="128918"/>
            <a:ext cx="3104542" cy="1028148"/>
          </a:xfrm>
          <a:prstGeom prst="rect">
            <a:avLst/>
          </a:prstGeom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338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管理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/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操作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11579" y="638589"/>
            <a:ext cx="684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環保組辦理重要工作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1525377"/>
              </p:ext>
            </p:extLst>
          </p:nvPr>
        </p:nvGraphicFramePr>
        <p:xfrm>
          <a:off x="423755" y="1200048"/>
          <a:ext cx="6891445" cy="2704846"/>
        </p:xfrm>
        <a:graphic>
          <a:graphicData uri="http://schemas.openxmlformats.org/drawingml/2006/table">
            <a:tbl>
              <a:tblPr firstRow="1" firstCol="1" bandRow="1"/>
              <a:tblGrid>
                <a:gridCol w="523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28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7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7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990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間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8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曬乾床污泥收集打包</a:t>
                      </a:r>
                      <a:endParaRPr lang="zh-TW" alt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全年度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完成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2369667"/>
                  </a:ext>
                </a:extLst>
              </a:tr>
              <a:tr h="438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污泥清運處理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3/29,6/27</a:t>
                      </a:r>
                      <a:endParaRPr lang="zh-TW" alt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管理操作</a:t>
                      </a:r>
                      <a:endParaRPr lang="zh-TW" alt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5756495"/>
                  </a:ext>
                </a:extLst>
              </a:tr>
              <a:tr h="407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前處理設施輔導稽查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家次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輔導關懷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3540945"/>
                  </a:ext>
                </a:extLst>
              </a:tr>
              <a:tr h="482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en-US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辦理消防演練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10/8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消防廢水截流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5824750"/>
                  </a:ext>
                </a:extLst>
              </a:tr>
              <a:tr h="586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廠商聯接使用證明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年換證事宜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全年度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完成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77%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3857555"/>
                  </a:ext>
                </a:extLst>
              </a:tr>
            </a:tbl>
          </a:graphicData>
        </a:graphic>
      </p:graphicFrame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25895-9E41-425C-9B50-45D597CA6ADB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510" y="4114800"/>
            <a:ext cx="3234690" cy="26497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55" y="4114800"/>
            <a:ext cx="3542877" cy="264978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0940" y="4114801"/>
            <a:ext cx="4512945" cy="27432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0940" y="1116697"/>
            <a:ext cx="4512945" cy="27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3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14498" y="1286828"/>
            <a:ext cx="384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節省藥劑及電力費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污泥處理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符合環保法規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47824" y="640497"/>
            <a:ext cx="509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操作參數最佳化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2537240"/>
              </p:ext>
            </p:extLst>
          </p:nvPr>
        </p:nvGraphicFramePr>
        <p:xfrm>
          <a:off x="948690" y="2487157"/>
          <a:ext cx="6297930" cy="4113211"/>
        </p:xfrm>
        <a:graphic>
          <a:graphicData uri="http://schemas.openxmlformats.org/drawingml/2006/table">
            <a:tbl>
              <a:tblPr firstRow="1" firstCol="1" bandRow="1"/>
              <a:tblGrid>
                <a:gridCol w="3947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0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4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1-10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電力費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100,548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藥劑費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22,727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單位廢水加藥量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en-US" altLang="zh-TW" sz="2400" kern="100" baseline="300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0.014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9133402"/>
                  </a:ext>
                </a:extLst>
              </a:tr>
              <a:tr h="569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污泥清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運量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噸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3.12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9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污泥清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運費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26,230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576">
                <a:tc gridSpan="2">
                  <a:txBody>
                    <a:bodyPr/>
                    <a:lstStyle/>
                    <a:p>
                      <a:pPr marL="628650" marR="0" lvl="0" indent="-6286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本廠放流水全年度皆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符合法規</a:t>
                      </a:r>
                      <a:endParaRPr lang="zh-TW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611">
                <a:tc gridSpan="2">
                  <a:txBody>
                    <a:bodyPr/>
                    <a:lstStyle/>
                    <a:p>
                      <a:pPr marL="628650" indent="-6286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註</a:t>
                      </a:r>
                      <a:r>
                        <a:rPr lang="zh-TW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污泥含水率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40%</a:t>
                      </a:r>
                      <a:r>
                        <a:rPr lang="en-US" altLang="zh-TW" sz="240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↓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8410885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0045" y="3932904"/>
            <a:ext cx="4515310" cy="2723536"/>
          </a:xfrm>
          <a:prstGeom prst="rect">
            <a:avLst/>
          </a:prstGeom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0044" y="963661"/>
            <a:ext cx="4515310" cy="2792261"/>
          </a:xfrm>
          <a:prstGeom prst="rect">
            <a:avLst/>
          </a:prstGeom>
        </p:spPr>
      </p:pic>
      <p:sp>
        <p:nvSpPr>
          <p:cNvPr id="4" name="橢圓形圖說文字 3"/>
          <p:cNvSpPr/>
          <p:nvPr/>
        </p:nvSpPr>
        <p:spPr>
          <a:xfrm>
            <a:off x="5130229" y="963661"/>
            <a:ext cx="2349910" cy="969498"/>
          </a:xfrm>
          <a:prstGeom prst="wedgeEllipseCallout">
            <a:avLst>
              <a:gd name="adj1" fmla="val 68824"/>
              <a:gd name="adj2" fmla="val 18053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污泥人工打</a:t>
            </a:r>
            <a:r>
              <a:rPr lang="zh-TW" altLang="en-US" b="1" dirty="0">
                <a:solidFill>
                  <a:schemeClr val="tx1"/>
                </a:solidFill>
              </a:rPr>
              <a:t>包</a:t>
            </a:r>
          </a:p>
        </p:txBody>
      </p:sp>
    </p:spTree>
    <p:extLst>
      <p:ext uri="{BB962C8B-B14F-4D97-AF65-F5344CB8AC3E}">
        <p14:creationId xmlns:p14="http://schemas.microsoft.com/office/powerpoint/2010/main" xmlns="" val="10613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27927" y="4611231"/>
            <a:ext cx="6908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最終目標：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►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污水廠公園化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►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優化良好工作環境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►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提供本市各級學校優良環教場域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2701" y="1302785"/>
            <a:ext cx="4486193" cy="25905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2702" y="4072012"/>
            <a:ext cx="4621808" cy="267637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38300" y="665687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環境再優化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3244383"/>
              </p:ext>
            </p:extLst>
          </p:nvPr>
        </p:nvGraphicFramePr>
        <p:xfrm>
          <a:off x="708310" y="1302785"/>
          <a:ext cx="6507805" cy="3256122"/>
        </p:xfrm>
        <a:graphic>
          <a:graphicData uri="http://schemas.openxmlformats.org/drawingml/2006/table">
            <a:tbl>
              <a:tblPr firstRow="1" firstCol="1" bandRow="1"/>
              <a:tblGrid>
                <a:gridCol w="2357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1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89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說明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98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環境綠美化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擴大植栽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廠區大面積綠色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覆蓋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全年度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98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單元池體粉刷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完成全區池體粉刷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委外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辦理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綠色廊道建置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同仁自主施作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完成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974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11578" y="638588"/>
            <a:ext cx="690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環保組人員教育訓練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平均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13.7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人次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5744" y="1223363"/>
            <a:ext cx="3344304" cy="2508228"/>
          </a:xfrm>
          <a:prstGeom prst="rect">
            <a:avLst/>
          </a:prstGeom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3259" y="3975220"/>
            <a:ext cx="3352093" cy="251407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781" y="1223363"/>
            <a:ext cx="7906806" cy="54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4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8461" y="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維護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04975" y="460409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定期保養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機械設備正常使用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定期維護保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2377" y="1009650"/>
            <a:ext cx="3872948" cy="27336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0461" y="3921978"/>
            <a:ext cx="3864864" cy="2936022"/>
          </a:xfrm>
          <a:prstGeom prst="rect">
            <a:avLst/>
          </a:prstGeom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88670" y="1845404"/>
            <a:ext cx="6480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1.1080504~1080514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污水廠池體粉刷工程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2.1080415~1080730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固定資產採購案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2.1080822~1081028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污水抽水機修理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3.1081111~1081120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二沉池刮泥機檢修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4.1081123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辦理區內污水管線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TV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檢視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5305" y="3743326"/>
            <a:ext cx="3298222" cy="292187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645" y="3743325"/>
            <a:ext cx="3440430" cy="28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10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66875" y="466725"/>
            <a:ext cx="5267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廠內單元及廠商例行採樣檢驗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ISO/IEC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17025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執行及改版作業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樣標準作業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9863" y="1885925"/>
            <a:ext cx="7235763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化驗室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ISO/IEC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17025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業於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月完成展延評鑑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180975" indent="-180975">
              <a:lnSpc>
                <a:spcPct val="150000"/>
              </a:lnSpc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►本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廠於採樣時併同氨氮與硝酸鹽氮簡易測試，藉以掌握區內廠商污染來源，以因應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年放流水標準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lnSpc>
                <a:spcPct val="150000"/>
              </a:lnSpc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►本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廠內單元氨氮與硝酸鹽氮之自主檢測，執行頻率為每半年一次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lnSpc>
                <a:spcPct val="1500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►108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日委外檢測放流水氨氮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0.07mg/L,</a:t>
            </a:r>
          </a:p>
          <a:p>
            <a:pPr marL="180975" indent="-180975">
              <a:lnSpc>
                <a:spcPct val="150000"/>
              </a:lnSpc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硝酸鹽氮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25.9mg/L</a:t>
            </a:r>
          </a:p>
          <a:p>
            <a:pPr marL="180975" indent="-180975">
              <a:lnSpc>
                <a:spcPct val="1500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►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每日放流水水質數據與自動連線監測數據進行比對，如誤差超出規定，則通知廠商進行校正保養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998461" y="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維護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檢驗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7715" y="1885925"/>
            <a:ext cx="4115402" cy="47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5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16</a:t>
            </a:fld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639146"/>
              </p:ext>
            </p:extLst>
          </p:nvPr>
        </p:nvGraphicFramePr>
        <p:xfrm>
          <a:off x="415926" y="1288490"/>
          <a:ext cx="7746585" cy="4961648"/>
        </p:xfrm>
        <a:graphic>
          <a:graphicData uri="http://schemas.openxmlformats.org/drawingml/2006/table">
            <a:tbl>
              <a:tblPr firstRow="1" firstCol="1" bandRow="1"/>
              <a:tblGrid>
                <a:gridCol w="3404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02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81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61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88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時程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</a:t>
                      </a:r>
                      <a:r>
                        <a:rPr lang="zh-TW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0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廢水處理流程中甲基汞的生成與流佈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3~11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中央大學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完成全部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採樣</a:t>
                      </a:r>
                      <a:endParaRPr lang="zh-TW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4162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污水處理系統氨氮與硝酸鹽氮</a:t>
                      </a:r>
                      <a:r>
                        <a:rPr lang="zh-TW" sz="24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濃度</a:t>
                      </a:r>
                      <a:r>
                        <a:rPr lang="zh-TW" altLang="en-US" sz="24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產出</a:t>
                      </a:r>
                      <a:r>
                        <a:rPr lang="zh-TW" sz="24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與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操作對策</a:t>
                      </a:r>
                      <a:r>
                        <a:rPr lang="zh-TW" sz="24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建議計畫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3~</a:t>
                      </a:r>
                      <a:r>
                        <a:rPr lang="en-US" altLang="zh-TW" sz="240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萬能科大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已辦理</a:t>
                      </a:r>
                      <a:r>
                        <a:rPr lang="en-US" altLang="zh-TW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驗收成果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006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污水廠環教場所先期規劃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7~11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楊梅高中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執行中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157758"/>
                  </a:ext>
                </a:extLst>
              </a:tr>
              <a:tr h="90006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污水廠尖峰期用電移轉離峰期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7~11</a:t>
                      </a: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思納捷公司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跨年度</a:t>
                      </a:r>
                      <a:endParaRPr lang="en-US" altLang="zh-TW" sz="240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執行中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8090" y="1288489"/>
            <a:ext cx="3635025" cy="285089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98461" y="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產學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38300" y="665687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重要工作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8090" y="4218039"/>
            <a:ext cx="3635026" cy="23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5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5" name="圓角化同側角落矩形 4"/>
          <p:cNvSpPr txBox="1"/>
          <p:nvPr/>
        </p:nvSpPr>
        <p:spPr>
          <a:xfrm>
            <a:off x="1625451" y="869671"/>
            <a:ext cx="9489422" cy="643358"/>
          </a:xfrm>
          <a:prstGeom prst="rect">
            <a:avLst/>
          </a:prstGeom>
          <a:solidFill>
            <a:srgbClr val="FFFDD1"/>
          </a:solidFill>
          <a:ln>
            <a:solidFill>
              <a:srgbClr val="9BBB59"/>
            </a:solidFill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0" marR="0" lvl="1" indent="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專案名稱        未來規劃          成果呈現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xmlns="" val="1738570475"/>
              </p:ext>
            </p:extLst>
          </p:nvPr>
        </p:nvGraphicFramePr>
        <p:xfrm>
          <a:off x="1085333" y="1490247"/>
          <a:ext cx="3040163" cy="5206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圓角化同側角落矩形 4"/>
          <p:cNvSpPr txBox="1"/>
          <p:nvPr/>
        </p:nvSpPr>
        <p:spPr>
          <a:xfrm>
            <a:off x="5079575" y="1628339"/>
            <a:ext cx="2436554" cy="1155683"/>
          </a:xfrm>
          <a:prstGeom prst="rect">
            <a:avLst/>
          </a:prstGeom>
          <a:solidFill>
            <a:srgbClr val="EDF2E0">
              <a:alpha val="90000"/>
            </a:srgbClr>
          </a:solidFill>
          <a:ln w="25400" cap="flat" cmpd="sng">
            <a:solidFill>
              <a:srgbClr val="C0504D"/>
            </a:solidFill>
            <a:round/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266700" marR="0" lvl="1" indent="-26670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未來俟環保署政策配合辦理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圓角化同側角落矩形 4"/>
          <p:cNvSpPr txBox="1"/>
          <p:nvPr/>
        </p:nvSpPr>
        <p:spPr>
          <a:xfrm>
            <a:off x="8686935" y="1657120"/>
            <a:ext cx="2436554" cy="1155683"/>
          </a:xfrm>
          <a:prstGeom prst="rect">
            <a:avLst/>
          </a:prstGeom>
          <a:solidFill>
            <a:srgbClr val="EDF2E0">
              <a:alpha val="90000"/>
            </a:srgbClr>
          </a:solidFill>
          <a:ln w="25400">
            <a:solidFill>
              <a:srgbClr val="C0504D"/>
            </a:solidFill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361950" marR="0" lvl="1" indent="-36195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本年底前提供單元檢測數據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圓角化同側角落矩形 4"/>
          <p:cNvSpPr txBox="1"/>
          <p:nvPr/>
        </p:nvSpPr>
        <p:spPr>
          <a:xfrm>
            <a:off x="5196625" y="5061445"/>
            <a:ext cx="2347074" cy="1277556"/>
          </a:xfrm>
          <a:prstGeom prst="rect">
            <a:avLst/>
          </a:prstGeom>
          <a:solidFill>
            <a:srgbClr val="DEE7F1">
              <a:alpha val="90000"/>
            </a:srgbClr>
          </a:solidFill>
          <a:ln w="25400" cmpd="sng">
            <a:solidFill>
              <a:srgbClr val="A1B4D4"/>
            </a:solidFill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266700" marR="0" lvl="1" indent="-26670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建立污水廠導覽手冊及設立單元解說牌</a:t>
            </a:r>
          </a:p>
        </p:txBody>
      </p:sp>
      <p:sp>
        <p:nvSpPr>
          <p:cNvPr id="10" name="圓角化同側角落矩形 4"/>
          <p:cNvSpPr txBox="1"/>
          <p:nvPr/>
        </p:nvSpPr>
        <p:spPr>
          <a:xfrm>
            <a:off x="8680987" y="5061445"/>
            <a:ext cx="2442502" cy="1171453"/>
          </a:xfrm>
          <a:prstGeom prst="rect">
            <a:avLst/>
          </a:prstGeom>
          <a:solidFill>
            <a:srgbClr val="DEE7F1">
              <a:alpha val="90000"/>
            </a:srgbClr>
          </a:solidFill>
          <a:ln w="25400">
            <a:solidFill>
              <a:srgbClr val="A1B4D4"/>
            </a:solidFill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266700" marR="0" lvl="1" indent="-266700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>
                <a:tab pos="266700" algn="l"/>
              </a:tabLst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本年底前提送相關成果資料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圓角化同側角落矩形 4"/>
          <p:cNvSpPr txBox="1"/>
          <p:nvPr/>
        </p:nvSpPr>
        <p:spPr>
          <a:xfrm>
            <a:off x="5060048" y="3262950"/>
            <a:ext cx="2483651" cy="1319566"/>
          </a:xfrm>
          <a:prstGeom prst="rect">
            <a:avLst/>
          </a:prstGeom>
          <a:solidFill>
            <a:srgbClr val="E8E3ED">
              <a:alpha val="90000"/>
            </a:srgbClr>
          </a:solidFill>
          <a:ln w="25400">
            <a:solidFill>
              <a:srgbClr val="7293C1"/>
            </a:solidFill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180975" marR="0" lvl="1" indent="-180975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>
                <a:tab pos="266700" algn="l"/>
              </a:tabLst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於例行採樣先以試紙檢測水質掌握區內污染源</a:t>
            </a:r>
          </a:p>
        </p:txBody>
      </p:sp>
      <p:sp>
        <p:nvSpPr>
          <p:cNvPr id="20" name="圓角化同側角落矩形 4"/>
          <p:cNvSpPr txBox="1"/>
          <p:nvPr/>
        </p:nvSpPr>
        <p:spPr>
          <a:xfrm>
            <a:off x="8659364" y="3277341"/>
            <a:ext cx="2464125" cy="1319566"/>
          </a:xfrm>
          <a:prstGeom prst="rect">
            <a:avLst/>
          </a:prstGeom>
          <a:solidFill>
            <a:srgbClr val="E8E3ED">
              <a:alpha val="90000"/>
            </a:srgbClr>
          </a:solidFill>
          <a:ln w="25400">
            <a:solidFill>
              <a:srgbClr val="7293C1"/>
            </a:solidFill>
          </a:ln>
          <a:effectLst/>
        </p:spPr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361950" lvl="1" indent="-3619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業於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7/16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辦理成果報告驗收會議</a:t>
            </a:r>
            <a:endParaRPr kumimoji="0" lang="zh-TW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1" name="向右箭號 20"/>
          <p:cNvSpPr/>
          <p:nvPr/>
        </p:nvSpPr>
        <p:spPr>
          <a:xfrm>
            <a:off x="4093540" y="2102376"/>
            <a:ext cx="978647" cy="288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25496" y="3764488"/>
            <a:ext cx="934552" cy="316624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5322" y="2074172"/>
            <a:ext cx="1115665" cy="377985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5322" y="3748131"/>
            <a:ext cx="1115665" cy="37798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93540" y="5507880"/>
            <a:ext cx="1115665" cy="377985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4510" y="5511229"/>
            <a:ext cx="1115665" cy="377985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10882" y="-133460"/>
            <a:ext cx="34811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10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0" y="721680"/>
            <a:ext cx="790212" cy="468141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1651" y="3908557"/>
            <a:ext cx="3749730" cy="279213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258998" y="657046"/>
            <a:ext cx="7593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●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RBC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遮雨棚樑柱腐蝕嚴重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8917822" y="-29929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困境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  <a:endParaRPr lang="zh-TW" altLang="en-US" sz="4800" dirty="0"/>
          </a:p>
        </p:txBody>
      </p:sp>
      <p:pic>
        <p:nvPicPr>
          <p:cNvPr id="8" name="Picture 2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5" t="23370" r="22466" b="29091"/>
          <a:stretch>
            <a:fillRect/>
          </a:stretch>
        </p:blipFill>
        <p:spPr bwMode="auto">
          <a:xfrm>
            <a:off x="2419603" y="3908556"/>
            <a:ext cx="3749730" cy="27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圖說文字 8"/>
          <p:cNvSpPr/>
          <p:nvPr/>
        </p:nvSpPr>
        <p:spPr>
          <a:xfrm>
            <a:off x="4949190" y="1525847"/>
            <a:ext cx="3268980" cy="2160240"/>
          </a:xfrm>
          <a:prstGeom prst="wedgeRoundRectCallout">
            <a:avLst>
              <a:gd name="adj1" fmla="val -20833"/>
              <a:gd name="adj2" fmla="val 50195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結構脆弱無法負荷，恐損毀轉盤及減速機械，最終影響放流水質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1572962" y="1525846"/>
            <a:ext cx="2416108" cy="2160241"/>
          </a:xfrm>
          <a:prstGeom prst="wedgeEllipseCallout">
            <a:avLst>
              <a:gd name="adj1" fmla="val 90554"/>
              <a:gd name="adj2" fmla="val -5174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RBC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遮雨棚樑柱腐蝕嚴重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8917821" y="1525847"/>
            <a:ext cx="2954655" cy="2160240"/>
          </a:xfrm>
          <a:prstGeom prst="wedgeRoundRectCallout">
            <a:avLst>
              <a:gd name="adj1" fmla="val -20833"/>
              <a:gd name="adj2" fmla="val 50195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1.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本案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109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年預</a:t>
            </a:r>
            <a:endParaRPr kumimoji="0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kern="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算已核撥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kern="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kern="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設計監造標</a:t>
            </a:r>
            <a:endParaRPr lang="en-US" altLang="zh-TW" sz="2800" kern="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kern="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案文件製作中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8259619" y="2461951"/>
            <a:ext cx="616754" cy="288032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9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8833" y="0"/>
            <a:ext cx="82158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受電及</a:t>
            </a:r>
            <a:r>
              <a:rPr lang="zh-TW" alt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變電設備老</a:t>
            </a:r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舊    </a:t>
            </a:r>
            <a:endParaRPr lang="en-US" altLang="zh-TW" sz="3200" dirty="0" smtClean="0">
              <a:solidFill>
                <a:prstClr val="black">
                  <a:lumMod val="65000"/>
                  <a:lumOff val="3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0" y="779021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" r="3427"/>
          <a:stretch/>
        </p:blipFill>
        <p:spPr>
          <a:xfrm>
            <a:off x="9367028" y="1131488"/>
            <a:ext cx="2692401" cy="56456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矩形 12"/>
          <p:cNvSpPr/>
          <p:nvPr/>
        </p:nvSpPr>
        <p:spPr>
          <a:xfrm>
            <a:off x="8917822" y="-29929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困境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  <a:endParaRPr lang="zh-TW" altLang="en-US" sz="48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605" y="4081603"/>
            <a:ext cx="4090273" cy="2390102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340536" y="1512669"/>
            <a:ext cx="2286791" cy="1978546"/>
          </a:xfrm>
          <a:prstGeom prst="wedgeEllipseCallout">
            <a:avLst>
              <a:gd name="adj1" fmla="val 73267"/>
              <a:gd name="adj2" fmla="val -2891"/>
            </a:avLst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變壓器年久漏油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6826041" y="1525724"/>
            <a:ext cx="2408903" cy="2021261"/>
          </a:xfrm>
          <a:prstGeom prst="wedgeRoundRectCallout">
            <a:avLst>
              <a:gd name="adj1" fmla="val -20833"/>
              <a:gd name="adj2" fmla="val 50195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本案已列入前瞻計畫審核中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3251917" y="1512669"/>
            <a:ext cx="2954758" cy="1956619"/>
          </a:xfrm>
          <a:prstGeom prst="wedgeRoundRectCallout">
            <a:avLst>
              <a:gd name="adj1" fmla="val -20833"/>
              <a:gd name="adj2" fmla="val 50195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變壓器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漏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油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en-US" altLang="zh-TW" sz="2800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en-US" sz="28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會影響用</a:t>
            </a:r>
            <a:r>
              <a:rPr lang="zh-TW" altLang="en-US" sz="2800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</a:t>
            </a:r>
            <a:endParaRPr lang="en-US" altLang="zh-TW" sz="2800" kern="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lang="zh-TW" altLang="en-US" sz="28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安全</a:t>
            </a:r>
            <a:endParaRPr lang="en-US" altLang="zh-TW" sz="28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6206675" y="2216762"/>
            <a:ext cx="616754" cy="288032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10683595" y="2822348"/>
            <a:ext cx="1024466" cy="668867"/>
          </a:xfrm>
          <a:prstGeom prst="ellipse">
            <a:avLst/>
          </a:prstGeom>
          <a:noFill/>
          <a:ln w="571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432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1626" y="466724"/>
            <a:ext cx="4457699" cy="1000125"/>
          </a:xfrm>
        </p:spPr>
        <p:txBody>
          <a:bodyPr>
            <a:normAutofit fontScale="90000"/>
          </a:bodyPr>
          <a:lstStyle/>
          <a:p>
            <a:r>
              <a:rPr lang="zh-TW" altLang="en-US" sz="5300" dirty="0">
                <a:latin typeface="標楷體" panose="03000509000000000000" pitchFamily="65" charset="-120"/>
                <a:ea typeface="標楷體" panose="03000509000000000000" pitchFamily="65" charset="-120"/>
              </a:rPr>
              <a:t>簡報架構</a:t>
            </a:r>
            <a:r>
              <a:rPr lang="en-US" altLang="zh-TW" sz="5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0194" y="1152908"/>
            <a:ext cx="5993252" cy="523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936927" y="1622425"/>
            <a:ext cx="2598252" cy="898159"/>
          </a:xfrm>
          <a:custGeom>
            <a:avLst/>
            <a:gdLst>
              <a:gd name="connsiteX0" fmla="*/ 0 w 2548839"/>
              <a:gd name="connsiteY0" fmla="*/ 79398 h 793979"/>
              <a:gd name="connsiteX1" fmla="*/ 79398 w 2548839"/>
              <a:gd name="connsiteY1" fmla="*/ 0 h 793979"/>
              <a:gd name="connsiteX2" fmla="*/ 2469441 w 2548839"/>
              <a:gd name="connsiteY2" fmla="*/ 0 h 793979"/>
              <a:gd name="connsiteX3" fmla="*/ 2548839 w 2548839"/>
              <a:gd name="connsiteY3" fmla="*/ 79398 h 793979"/>
              <a:gd name="connsiteX4" fmla="*/ 2548839 w 2548839"/>
              <a:gd name="connsiteY4" fmla="*/ 714581 h 793979"/>
              <a:gd name="connsiteX5" fmla="*/ 2469441 w 2548839"/>
              <a:gd name="connsiteY5" fmla="*/ 793979 h 793979"/>
              <a:gd name="connsiteX6" fmla="*/ 79398 w 2548839"/>
              <a:gd name="connsiteY6" fmla="*/ 793979 h 793979"/>
              <a:gd name="connsiteX7" fmla="*/ 0 w 2548839"/>
              <a:gd name="connsiteY7" fmla="*/ 714581 h 793979"/>
              <a:gd name="connsiteX8" fmla="*/ 0 w 2548839"/>
              <a:gd name="connsiteY8" fmla="*/ 79398 h 7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839" h="793979">
                <a:moveTo>
                  <a:pt x="0" y="79398"/>
                </a:moveTo>
                <a:cubicBezTo>
                  <a:pt x="0" y="35548"/>
                  <a:pt x="35548" y="0"/>
                  <a:pt x="79398" y="0"/>
                </a:cubicBezTo>
                <a:lnTo>
                  <a:pt x="2469441" y="0"/>
                </a:lnTo>
                <a:cubicBezTo>
                  <a:pt x="2513291" y="0"/>
                  <a:pt x="2548839" y="35548"/>
                  <a:pt x="2548839" y="79398"/>
                </a:cubicBezTo>
                <a:lnTo>
                  <a:pt x="2548839" y="714581"/>
                </a:lnTo>
                <a:cubicBezTo>
                  <a:pt x="2548839" y="758431"/>
                  <a:pt x="2513291" y="793979"/>
                  <a:pt x="2469441" y="793979"/>
                </a:cubicBezTo>
                <a:lnTo>
                  <a:pt x="79398" y="793979"/>
                </a:lnTo>
                <a:cubicBezTo>
                  <a:pt x="35548" y="793979"/>
                  <a:pt x="0" y="758431"/>
                  <a:pt x="0" y="714581"/>
                </a:cubicBezTo>
                <a:lnTo>
                  <a:pt x="0" y="793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745" tIns="133745" rIns="556626" bIns="133745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工業區簡介</a:t>
            </a:r>
            <a:endParaRPr lang="en-US" altLang="zh-TW" sz="29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1550193" y="2533836"/>
            <a:ext cx="2682594" cy="877622"/>
          </a:xfrm>
          <a:custGeom>
            <a:avLst/>
            <a:gdLst>
              <a:gd name="connsiteX0" fmla="*/ 0 w 2548839"/>
              <a:gd name="connsiteY0" fmla="*/ 79398 h 793979"/>
              <a:gd name="connsiteX1" fmla="*/ 79398 w 2548839"/>
              <a:gd name="connsiteY1" fmla="*/ 0 h 793979"/>
              <a:gd name="connsiteX2" fmla="*/ 2469441 w 2548839"/>
              <a:gd name="connsiteY2" fmla="*/ 0 h 793979"/>
              <a:gd name="connsiteX3" fmla="*/ 2548839 w 2548839"/>
              <a:gd name="connsiteY3" fmla="*/ 79398 h 793979"/>
              <a:gd name="connsiteX4" fmla="*/ 2548839 w 2548839"/>
              <a:gd name="connsiteY4" fmla="*/ 714581 h 793979"/>
              <a:gd name="connsiteX5" fmla="*/ 2469441 w 2548839"/>
              <a:gd name="connsiteY5" fmla="*/ 793979 h 793979"/>
              <a:gd name="connsiteX6" fmla="*/ 79398 w 2548839"/>
              <a:gd name="connsiteY6" fmla="*/ 793979 h 793979"/>
              <a:gd name="connsiteX7" fmla="*/ 0 w 2548839"/>
              <a:gd name="connsiteY7" fmla="*/ 714581 h 793979"/>
              <a:gd name="connsiteX8" fmla="*/ 0 w 2548839"/>
              <a:gd name="connsiteY8" fmla="*/ 79398 h 7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839" h="793979">
                <a:moveTo>
                  <a:pt x="0" y="79398"/>
                </a:moveTo>
                <a:cubicBezTo>
                  <a:pt x="0" y="35548"/>
                  <a:pt x="35548" y="0"/>
                  <a:pt x="79398" y="0"/>
                </a:cubicBezTo>
                <a:lnTo>
                  <a:pt x="2469441" y="0"/>
                </a:lnTo>
                <a:cubicBezTo>
                  <a:pt x="2513291" y="0"/>
                  <a:pt x="2548839" y="35548"/>
                  <a:pt x="2548839" y="79398"/>
                </a:cubicBezTo>
                <a:lnTo>
                  <a:pt x="2548839" y="714581"/>
                </a:lnTo>
                <a:cubicBezTo>
                  <a:pt x="2548839" y="758431"/>
                  <a:pt x="2513291" y="793979"/>
                  <a:pt x="2469441" y="793979"/>
                </a:cubicBezTo>
                <a:lnTo>
                  <a:pt x="79398" y="793979"/>
                </a:lnTo>
                <a:cubicBezTo>
                  <a:pt x="35548" y="793979"/>
                  <a:pt x="0" y="758431"/>
                  <a:pt x="0" y="714581"/>
                </a:cubicBezTo>
                <a:lnTo>
                  <a:pt x="0" y="793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745" tIns="133745" rIns="556626" bIns="133745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en-US" altLang="zh-TW" sz="29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1977247" y="3424710"/>
            <a:ext cx="2879889" cy="877622"/>
          </a:xfrm>
          <a:custGeom>
            <a:avLst/>
            <a:gdLst>
              <a:gd name="connsiteX0" fmla="*/ 0 w 2548839"/>
              <a:gd name="connsiteY0" fmla="*/ 79398 h 793979"/>
              <a:gd name="connsiteX1" fmla="*/ 79398 w 2548839"/>
              <a:gd name="connsiteY1" fmla="*/ 0 h 793979"/>
              <a:gd name="connsiteX2" fmla="*/ 2469441 w 2548839"/>
              <a:gd name="connsiteY2" fmla="*/ 0 h 793979"/>
              <a:gd name="connsiteX3" fmla="*/ 2548839 w 2548839"/>
              <a:gd name="connsiteY3" fmla="*/ 79398 h 793979"/>
              <a:gd name="connsiteX4" fmla="*/ 2548839 w 2548839"/>
              <a:gd name="connsiteY4" fmla="*/ 714581 h 793979"/>
              <a:gd name="connsiteX5" fmla="*/ 2469441 w 2548839"/>
              <a:gd name="connsiteY5" fmla="*/ 793979 h 793979"/>
              <a:gd name="connsiteX6" fmla="*/ 79398 w 2548839"/>
              <a:gd name="connsiteY6" fmla="*/ 793979 h 793979"/>
              <a:gd name="connsiteX7" fmla="*/ 0 w 2548839"/>
              <a:gd name="connsiteY7" fmla="*/ 714581 h 793979"/>
              <a:gd name="connsiteX8" fmla="*/ 0 w 2548839"/>
              <a:gd name="connsiteY8" fmla="*/ 79398 h 7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839" h="793979">
                <a:moveTo>
                  <a:pt x="0" y="79398"/>
                </a:moveTo>
                <a:cubicBezTo>
                  <a:pt x="0" y="35548"/>
                  <a:pt x="35548" y="0"/>
                  <a:pt x="79398" y="0"/>
                </a:cubicBezTo>
                <a:lnTo>
                  <a:pt x="2469441" y="0"/>
                </a:lnTo>
                <a:cubicBezTo>
                  <a:pt x="2513291" y="0"/>
                  <a:pt x="2548839" y="35548"/>
                  <a:pt x="2548839" y="79398"/>
                </a:cubicBezTo>
                <a:lnTo>
                  <a:pt x="2548839" y="714581"/>
                </a:lnTo>
                <a:cubicBezTo>
                  <a:pt x="2548839" y="758431"/>
                  <a:pt x="2513291" y="793979"/>
                  <a:pt x="2469441" y="793979"/>
                </a:cubicBezTo>
                <a:lnTo>
                  <a:pt x="79398" y="793979"/>
                </a:lnTo>
                <a:cubicBezTo>
                  <a:pt x="35548" y="793979"/>
                  <a:pt x="0" y="758431"/>
                  <a:pt x="0" y="714581"/>
                </a:cubicBezTo>
                <a:lnTo>
                  <a:pt x="0" y="793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745" tIns="133745" rIns="556626" bIns="133745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</a:t>
            </a:r>
            <a:r>
              <a:rPr lang="en-US" altLang="zh-TW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檢驗</a:t>
            </a:r>
            <a:endParaRPr lang="en-US" altLang="zh-TW" sz="29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手繪多邊形 15"/>
          <p:cNvSpPr/>
          <p:nvPr/>
        </p:nvSpPr>
        <p:spPr>
          <a:xfrm>
            <a:off x="2353219" y="4315584"/>
            <a:ext cx="2921787" cy="851120"/>
          </a:xfrm>
          <a:custGeom>
            <a:avLst/>
            <a:gdLst>
              <a:gd name="connsiteX0" fmla="*/ 0 w 2548839"/>
              <a:gd name="connsiteY0" fmla="*/ 79398 h 793979"/>
              <a:gd name="connsiteX1" fmla="*/ 79398 w 2548839"/>
              <a:gd name="connsiteY1" fmla="*/ 0 h 793979"/>
              <a:gd name="connsiteX2" fmla="*/ 2469441 w 2548839"/>
              <a:gd name="connsiteY2" fmla="*/ 0 h 793979"/>
              <a:gd name="connsiteX3" fmla="*/ 2548839 w 2548839"/>
              <a:gd name="connsiteY3" fmla="*/ 79398 h 793979"/>
              <a:gd name="connsiteX4" fmla="*/ 2548839 w 2548839"/>
              <a:gd name="connsiteY4" fmla="*/ 714581 h 793979"/>
              <a:gd name="connsiteX5" fmla="*/ 2469441 w 2548839"/>
              <a:gd name="connsiteY5" fmla="*/ 793979 h 793979"/>
              <a:gd name="connsiteX6" fmla="*/ 79398 w 2548839"/>
              <a:gd name="connsiteY6" fmla="*/ 793979 h 793979"/>
              <a:gd name="connsiteX7" fmla="*/ 0 w 2548839"/>
              <a:gd name="connsiteY7" fmla="*/ 714581 h 793979"/>
              <a:gd name="connsiteX8" fmla="*/ 0 w 2548839"/>
              <a:gd name="connsiteY8" fmla="*/ 79398 h 7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839" h="793979">
                <a:moveTo>
                  <a:pt x="0" y="79398"/>
                </a:moveTo>
                <a:cubicBezTo>
                  <a:pt x="0" y="35548"/>
                  <a:pt x="35548" y="0"/>
                  <a:pt x="79398" y="0"/>
                </a:cubicBezTo>
                <a:lnTo>
                  <a:pt x="2469441" y="0"/>
                </a:lnTo>
                <a:cubicBezTo>
                  <a:pt x="2513291" y="0"/>
                  <a:pt x="2548839" y="35548"/>
                  <a:pt x="2548839" y="79398"/>
                </a:cubicBezTo>
                <a:lnTo>
                  <a:pt x="2548839" y="714581"/>
                </a:lnTo>
                <a:cubicBezTo>
                  <a:pt x="2548839" y="758431"/>
                  <a:pt x="2513291" y="793979"/>
                  <a:pt x="2469441" y="793979"/>
                </a:cubicBezTo>
                <a:lnTo>
                  <a:pt x="79398" y="793979"/>
                </a:lnTo>
                <a:cubicBezTo>
                  <a:pt x="35548" y="793979"/>
                  <a:pt x="0" y="758431"/>
                  <a:pt x="0" y="714581"/>
                </a:cubicBezTo>
                <a:lnTo>
                  <a:pt x="0" y="793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745" tIns="133745" rIns="556626" bIns="133745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</a:t>
            </a:r>
            <a:r>
              <a:rPr lang="en-US" altLang="zh-TW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產學</a:t>
            </a:r>
            <a:endParaRPr lang="en-US" altLang="zh-TW" sz="29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手繪多邊形 16"/>
          <p:cNvSpPr/>
          <p:nvPr/>
        </p:nvSpPr>
        <p:spPr>
          <a:xfrm>
            <a:off x="2878018" y="5179956"/>
            <a:ext cx="2972176" cy="877622"/>
          </a:xfrm>
          <a:custGeom>
            <a:avLst/>
            <a:gdLst>
              <a:gd name="connsiteX0" fmla="*/ 0 w 2548839"/>
              <a:gd name="connsiteY0" fmla="*/ 79398 h 793979"/>
              <a:gd name="connsiteX1" fmla="*/ 79398 w 2548839"/>
              <a:gd name="connsiteY1" fmla="*/ 0 h 793979"/>
              <a:gd name="connsiteX2" fmla="*/ 2469441 w 2548839"/>
              <a:gd name="connsiteY2" fmla="*/ 0 h 793979"/>
              <a:gd name="connsiteX3" fmla="*/ 2548839 w 2548839"/>
              <a:gd name="connsiteY3" fmla="*/ 79398 h 793979"/>
              <a:gd name="connsiteX4" fmla="*/ 2548839 w 2548839"/>
              <a:gd name="connsiteY4" fmla="*/ 714581 h 793979"/>
              <a:gd name="connsiteX5" fmla="*/ 2469441 w 2548839"/>
              <a:gd name="connsiteY5" fmla="*/ 793979 h 793979"/>
              <a:gd name="connsiteX6" fmla="*/ 79398 w 2548839"/>
              <a:gd name="connsiteY6" fmla="*/ 793979 h 793979"/>
              <a:gd name="connsiteX7" fmla="*/ 0 w 2548839"/>
              <a:gd name="connsiteY7" fmla="*/ 714581 h 793979"/>
              <a:gd name="connsiteX8" fmla="*/ 0 w 2548839"/>
              <a:gd name="connsiteY8" fmla="*/ 79398 h 79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839" h="793979">
                <a:moveTo>
                  <a:pt x="0" y="79398"/>
                </a:moveTo>
                <a:cubicBezTo>
                  <a:pt x="0" y="35548"/>
                  <a:pt x="35548" y="0"/>
                  <a:pt x="79398" y="0"/>
                </a:cubicBezTo>
                <a:lnTo>
                  <a:pt x="2469441" y="0"/>
                </a:lnTo>
                <a:cubicBezTo>
                  <a:pt x="2513291" y="0"/>
                  <a:pt x="2548839" y="35548"/>
                  <a:pt x="2548839" y="79398"/>
                </a:cubicBezTo>
                <a:lnTo>
                  <a:pt x="2548839" y="714581"/>
                </a:lnTo>
                <a:cubicBezTo>
                  <a:pt x="2548839" y="758431"/>
                  <a:pt x="2513291" y="793979"/>
                  <a:pt x="2469441" y="793979"/>
                </a:cubicBezTo>
                <a:lnTo>
                  <a:pt x="79398" y="793979"/>
                </a:lnTo>
                <a:cubicBezTo>
                  <a:pt x="35548" y="793979"/>
                  <a:pt x="0" y="758431"/>
                  <a:pt x="0" y="714581"/>
                </a:cubicBezTo>
                <a:lnTo>
                  <a:pt x="0" y="79398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745" tIns="133745" rIns="556626" bIns="133745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困境</a:t>
            </a:r>
            <a:r>
              <a:rPr lang="en-US" altLang="zh-TW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9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  <a:endParaRPr lang="en-US" altLang="zh-TW" sz="29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5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27062" y="838506"/>
            <a:ext cx="779767" cy="365125"/>
          </a:xfrm>
        </p:spPr>
        <p:txBody>
          <a:bodyPr/>
          <a:lstStyle/>
          <a:p>
            <a:fld id="{88F25895-9E41-425C-9B50-45D597CA6ADB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6726" y="970345"/>
            <a:ext cx="5144877" cy="5475383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708883" y="1203631"/>
            <a:ext cx="6325869" cy="5438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None/>
              <a:tabLst/>
              <a:defRPr/>
            </a:pPr>
            <a:r>
              <a:rPr kumimoji="0" lang="zh-TW" alt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新細明體" panose="02020500000000000000" pitchFamily="18" charset="-120"/>
              </a:rPr>
              <a:t>►</a:t>
            </a:r>
            <a:r>
              <a:rPr kumimoji="0" lang="zh-TW" alt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病從口入</a:t>
            </a:r>
            <a:r>
              <a:rPr kumimoji="0" lang="en-US" altLang="zh-TW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kumimoji="0" lang="zh-TW" alt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前處理管制確實）</a:t>
            </a:r>
            <a:endParaRPr kumimoji="0" lang="en-US" altLang="zh-TW" sz="3200" b="1" i="0" u="none" strike="noStrike" kern="1200" cap="all" spc="0" normalizeH="0" baseline="0" noProof="0" dirty="0" smtClean="0">
              <a:ln>
                <a:noFill/>
              </a:ln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6213" marR="0" lvl="0" indent="-176213" algn="l" defTabSz="914400" rtl="0" eaLnBrk="1" fontAlgn="auto" latinLnBrk="0" hangingPunct="1">
              <a:lnSpc>
                <a:spcPts val="34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健康的</a:t>
            </a:r>
            <a:r>
              <a:rPr lang="zh-TW" altLang="en-US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身</a:t>
            </a:r>
            <a:r>
              <a:rPr kumimoji="0" lang="zh-TW" alt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體</a:t>
            </a:r>
            <a:r>
              <a:rPr kumimoji="0" lang="en-US" altLang="zh-TW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污水廠操作正常，須由源頭做起，只要進口端得宜，減低後續操作單元</a:t>
            </a:r>
            <a:r>
              <a:rPr kumimoji="0" lang="en-US" altLang="zh-TW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器官負荷，則身體健康</a:t>
            </a:r>
            <a:r>
              <a:rPr kumimoji="0" lang="en-US" altLang="zh-TW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TW" alt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放流水符合法規。</a:t>
            </a:r>
            <a:endParaRPr kumimoji="0" lang="en-US" altLang="zh-TW" sz="3200" b="0" i="0" u="none" strike="noStrike" kern="1200" cap="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1000"/>
              </a:spcBef>
              <a:spcAft>
                <a:spcPts val="0"/>
              </a:spcAft>
              <a:buClr>
                <a:srgbClr val="B80E0F"/>
              </a:buClr>
              <a:buSzPct val="160000"/>
              <a:buNone/>
              <a:tabLst/>
              <a:defRPr/>
            </a:pPr>
            <a:r>
              <a:rPr kumimoji="0" lang="zh-TW" alt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►新陳代謝</a:t>
            </a:r>
            <a:r>
              <a:rPr kumimoji="0" lang="en-US" altLang="zh-TW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kumimoji="0" lang="zh-TW" alt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污泥處理順暢）</a:t>
            </a:r>
            <a:endParaRPr kumimoji="0" lang="en-US" altLang="zh-TW" sz="3200" b="1" i="0" u="none" strike="noStrike" kern="1200" cap="all" spc="0" normalizeH="0" baseline="0" noProof="0" dirty="0" smtClean="0">
              <a:ln>
                <a:noFill/>
              </a:ln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lvl="0" indent="-180975">
              <a:lnSpc>
                <a:spcPts val="3400"/>
              </a:lnSpc>
              <a:buClr>
                <a:srgbClr val="B80E0F"/>
              </a:buClr>
              <a:buNone/>
              <a:defRPr/>
            </a:pPr>
            <a:r>
              <a:rPr lang="zh-TW" altLang="en-US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只要</a:t>
            </a:r>
            <a:r>
              <a:rPr lang="zh-TW" altLang="en-US" sz="3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進水管制得宜</a:t>
            </a:r>
            <a:r>
              <a:rPr lang="zh-TW" altLang="en-US" sz="3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污泥的產生順暢，不會於系統內循環，則整廠體質會很健康。</a:t>
            </a:r>
            <a:endParaRPr kumimoji="0" lang="zh-TW" altLang="en-US" sz="32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055993" y="198037"/>
            <a:ext cx="2249424" cy="880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B80E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   語</a:t>
            </a:r>
            <a:endParaRPr lang="zh-TW" altLang="en-US" dirty="0">
              <a:solidFill>
                <a:srgbClr val="B80E0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18164" y="318582"/>
            <a:ext cx="272195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zh-TW" altLang="en-US" sz="3200" b="1" dirty="0" smtClean="0">
                <a:ln>
                  <a:solidFill>
                    <a:schemeClr val="tx1"/>
                  </a:solidFill>
                </a:ln>
                <a:solidFill>
                  <a:srgbClr val="231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/>
                <a:ea typeface="新細明體" panose="02020500000000000000" pitchFamily="18" charset="-120"/>
              </a:rPr>
              <a:t>污水廠擬人圖</a:t>
            </a:r>
            <a:endParaRPr lang="zh-TW" altLang="en-US" sz="3200" b="1" dirty="0">
              <a:ln>
                <a:solidFill>
                  <a:schemeClr val="tx1"/>
                </a:solidFill>
              </a:ln>
              <a:solidFill>
                <a:srgbClr val="231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/>
              <a:ea typeface="新細明體" panose="02020500000000000000" pitchFamily="18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7182998" y="1255923"/>
            <a:ext cx="870333" cy="429658"/>
          </a:xfrm>
          <a:prstGeom prst="wedgeRoundRectCallout">
            <a:avLst>
              <a:gd name="adj1" fmla="val 137395"/>
              <a:gd name="adj2" fmla="val 5737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10704640" y="773973"/>
            <a:ext cx="1202633" cy="963900"/>
          </a:xfrm>
          <a:prstGeom prst="wedgeRoundRectCallout">
            <a:avLst>
              <a:gd name="adj1" fmla="val -93482"/>
              <a:gd name="adj2" fmla="val 898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前處</a:t>
            </a:r>
            <a:r>
              <a:rPr lang="zh-TW" alt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理</a:t>
            </a:r>
            <a:endParaRPr lang="en-US" altLang="zh-TW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管制</a:t>
            </a:r>
            <a:endParaRPr lang="zh-TW" alt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11231270" y="4988805"/>
            <a:ext cx="870333" cy="429658"/>
          </a:xfrm>
          <a:prstGeom prst="wedgeRoundRectCallout">
            <a:avLst>
              <a:gd name="adj1" fmla="val -182858"/>
              <a:gd name="adj2" fmla="val 291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消化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11022376" y="2407184"/>
            <a:ext cx="998821" cy="644487"/>
          </a:xfrm>
          <a:prstGeom prst="wedgeRoundRectCallout">
            <a:avLst>
              <a:gd name="adj1" fmla="val -121395"/>
              <a:gd name="adj2" fmla="val -759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檢驗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右彎箭號 18"/>
          <p:cNvSpPr/>
          <p:nvPr/>
        </p:nvSpPr>
        <p:spPr>
          <a:xfrm rot="10800000">
            <a:off x="8206043" y="5869178"/>
            <a:ext cx="1477524" cy="5765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圓角矩形圖說文字 19"/>
          <p:cNvSpPr/>
          <p:nvPr/>
        </p:nvSpPr>
        <p:spPr>
          <a:xfrm>
            <a:off x="7147889" y="4469390"/>
            <a:ext cx="870333" cy="429658"/>
          </a:xfrm>
          <a:prstGeom prst="wedgeRoundRectCallout">
            <a:avLst>
              <a:gd name="adj1" fmla="val 156382"/>
              <a:gd name="adj2" fmla="val -1144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圓角矩形圖說文字 20"/>
          <p:cNvSpPr/>
          <p:nvPr/>
        </p:nvSpPr>
        <p:spPr>
          <a:xfrm>
            <a:off x="5170396" y="5840214"/>
            <a:ext cx="1786330" cy="626655"/>
          </a:xfrm>
          <a:prstGeom prst="wedgeRoundRectCallout">
            <a:avLst>
              <a:gd name="adj1" fmla="val 115374"/>
              <a:gd name="adj2" fmla="val 408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污泥處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</a:t>
            </a:r>
          </a:p>
        </p:txBody>
      </p:sp>
      <p:sp>
        <p:nvSpPr>
          <p:cNvPr id="17" name="圓角矩形圖說文字 16"/>
          <p:cNvSpPr/>
          <p:nvPr/>
        </p:nvSpPr>
        <p:spPr>
          <a:xfrm>
            <a:off x="7147888" y="3060386"/>
            <a:ext cx="870333" cy="429658"/>
          </a:xfrm>
          <a:prstGeom prst="wedgeRoundRectCallout">
            <a:avLst>
              <a:gd name="adj1" fmla="val 214386"/>
              <a:gd name="adj2" fmla="val -168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2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1072" y="812646"/>
            <a:ext cx="8911687" cy="2863808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/>
              <a:t> </a:t>
            </a:r>
            <a:r>
              <a:rPr lang="en-US" altLang="zh-TW" sz="8000" dirty="0" smtClean="0"/>
              <a:t/>
            </a:r>
            <a:br>
              <a:rPr lang="en-US" altLang="zh-TW" sz="8000" dirty="0" smtClean="0"/>
            </a:br>
            <a:r>
              <a:rPr lang="en-US" altLang="zh-TW" sz="8000" dirty="0"/>
              <a:t/>
            </a:r>
            <a:br>
              <a:rPr lang="en-US" altLang="zh-TW" sz="8000" dirty="0"/>
            </a:br>
            <a:endParaRPr lang="zh-TW" altLang="en-US" sz="8000" dirty="0"/>
          </a:p>
        </p:txBody>
      </p:sp>
      <p:sp>
        <p:nvSpPr>
          <p:cNvPr id="4" name="矩形 3"/>
          <p:cNvSpPr/>
          <p:nvPr/>
        </p:nvSpPr>
        <p:spPr>
          <a:xfrm>
            <a:off x="3791568" y="1646144"/>
            <a:ext cx="428835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TW" altLang="en-US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簡報結束</a:t>
            </a:r>
            <a:r>
              <a:rPr lang="en-US" altLang="zh-TW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en-US" altLang="zh-TW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altLang="zh-TW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en-US" altLang="zh-TW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zh-TW" altLang="en-US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敬請指導</a:t>
            </a:r>
            <a:endParaRPr lang="zh-TW" alt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497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00822" y="646331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工業區與污水廠設立與開發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56245" y="139347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工業區簡介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078" y="938719"/>
            <a:ext cx="4169587" cy="2811156"/>
          </a:xfrm>
          <a:prstGeom prst="rect">
            <a:avLst/>
          </a:prstGeom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72980" y="1297228"/>
            <a:ext cx="735785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indent="-266700"/>
            <a:r>
              <a:rPr lang="en-US" altLang="zh-TW" sz="22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加速國家經濟建設之發展，於民國</a:t>
            </a: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58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月奉示籌設工業區，輔導青年自創生產事業，提供各種協助與優惠，協助解決取得廠地廠房之困難，以供青年創業之用，以促進國家經濟建設發展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6700" indent="-266700"/>
            <a:r>
              <a:rPr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經濟部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及救國團共同開發本工業區並於</a:t>
            </a: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61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日開發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完成。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06816222"/>
              </p:ext>
            </p:extLst>
          </p:nvPr>
        </p:nvGraphicFramePr>
        <p:xfrm>
          <a:off x="372981" y="3749874"/>
          <a:ext cx="11729750" cy="3195992"/>
        </p:xfrm>
        <a:graphic>
          <a:graphicData uri="http://schemas.openxmlformats.org/drawingml/2006/table">
            <a:tbl>
              <a:tblPr/>
              <a:tblGrid>
                <a:gridCol w="2504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5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17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7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106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282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一期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二期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三期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四期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49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平均設計水量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CMD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3300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3300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3300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3547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32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建設費用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11082.2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891.8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1410.4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4090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77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建設期間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~74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83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~84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~88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~101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9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處理方式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旋轉生物圓盤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旋轉生物圓盤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旋轉生物圓盤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旋轉生物圓盤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077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建造原因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正式營運操作</a:t>
                      </a: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為處理重金屬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儀控設備汰換</a:t>
                      </a:r>
                      <a:endParaRPr kumimoji="0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4588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年放流水加嚴標準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9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設計監造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住都局</a:t>
                      </a:r>
                      <a:endParaRPr kumimoji="0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中興工程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國興工程顧問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華康粗圓體" panose="020F0709000000000000" pitchFamily="49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祥勝科技顧問</a:t>
                      </a:r>
                    </a:p>
                  </a:txBody>
                  <a:tcPr marL="59292" marR="59292" marT="29646" marB="296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579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3279566"/>
              </p:ext>
            </p:extLst>
          </p:nvPr>
        </p:nvGraphicFramePr>
        <p:xfrm>
          <a:off x="641267" y="1133579"/>
          <a:ext cx="5764295" cy="5724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0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46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行業別</a:t>
                      </a:r>
                      <a:endParaRPr lang="zh-TW" altLang="en-US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家數</a:t>
                      </a:r>
                      <a:endParaRPr lang="zh-TW" altLang="en-US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水量（</a:t>
                      </a:r>
                      <a:r>
                        <a:rPr lang="en-US" altLang="zh-TW" sz="2200" u="none" strike="noStrike" dirty="0" err="1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cmm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</a:t>
                      </a:r>
                      <a:endParaRPr lang="zh-TW" altLang="en-US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百分比</a:t>
                      </a:r>
                      <a:endParaRPr lang="zh-TW" altLang="en-US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673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食品業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altLang="zh-TW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3,446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5.87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673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紡織業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altLang="zh-TW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384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0.65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化學製品業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2,514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4.29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藥品製造業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2,475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4.22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金屬製品業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altLang="zh-TW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20,800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35.46</a:t>
                      </a:r>
                      <a:r>
                        <a:rPr lang="zh-TW" altLang="en-US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電子零件業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altLang="zh-TW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5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7,194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12.26</a:t>
                      </a:r>
                      <a:r>
                        <a:rPr lang="zh-TW" altLang="en-US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電力設備業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altLang="zh-TW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339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0.58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機械設備業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sz="22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22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14,182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24.18</a:t>
                      </a:r>
                      <a:r>
                        <a:rPr lang="zh-TW" altLang="en-US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塑膠製品業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4,378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7.46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7504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汽車零件業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altLang="zh-TW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0.07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46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2,903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4.95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4673">
                <a:tc>
                  <a:txBody>
                    <a:bodyPr/>
                    <a:lstStyle/>
                    <a:p>
                      <a:pPr eaLnBrk="0" fontAlgn="ctr" hangingPunct="0">
                        <a:spcAft>
                          <a:spcPts val="0"/>
                        </a:spcAft>
                      </a:pPr>
                      <a:r>
                        <a:rPr lang="zh-TW" sz="2200" kern="12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>
                        <a:spcAft>
                          <a:spcPts val="0"/>
                        </a:spcAft>
                      </a:pPr>
                      <a:r>
                        <a:rPr lang="en-US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altLang="zh-TW" sz="2200" kern="12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74615" marR="74615" marT="37308" marB="37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58,657</a:t>
                      </a:r>
                      <a:endParaRPr lang="en-US" altLang="zh-TW" sz="22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</a:t>
                      </a:r>
                      <a:r>
                        <a:rPr lang="zh-TW" altLang="en-US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2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2200" b="0" i="0" u="none" strike="noStrike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1543050" y="495171"/>
            <a:ext cx="664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工業區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廠商業別及廢水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815441" y="1079946"/>
            <a:ext cx="5278437" cy="5691969"/>
            <a:chOff x="4228133" y="324233"/>
            <a:chExt cx="5278437" cy="5619008"/>
          </a:xfrm>
        </p:grpSpPr>
        <p:graphicFrame>
          <p:nvGraphicFramePr>
            <p:cNvPr id="14" name="圖表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2718799357"/>
                </p:ext>
              </p:extLst>
            </p:nvPr>
          </p:nvGraphicFramePr>
          <p:xfrm>
            <a:off x="4228133" y="324233"/>
            <a:ext cx="5278437" cy="5619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" name="直線單箭頭接點 3"/>
            <p:cNvCxnSpPr/>
            <p:nvPr/>
          </p:nvCxnSpPr>
          <p:spPr>
            <a:xfrm flipH="1">
              <a:off x="7676832" y="2673386"/>
              <a:ext cx="824551" cy="10078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/>
            <p:cNvCxnSpPr/>
            <p:nvPr/>
          </p:nvCxnSpPr>
          <p:spPr>
            <a:xfrm flipH="1">
              <a:off x="5934392" y="3085739"/>
              <a:ext cx="2566991" cy="12763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 flipH="1" flipV="1">
              <a:off x="4929205" y="3387726"/>
              <a:ext cx="3572176" cy="6409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056245" y="139347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工業區簡介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99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14426" y="619918"/>
            <a:ext cx="3505200" cy="719933"/>
          </a:xfrm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人員配置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4876006" y="585787"/>
            <a:ext cx="2224087" cy="85804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主任</a:t>
            </a:r>
            <a:endParaRPr lang="en-US" altLang="zh-TW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傅治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平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4008439" y="1844676"/>
            <a:ext cx="3959225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環保組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sp>
        <p:nvSpPr>
          <p:cNvPr id="100364" name="AutoShape 12"/>
          <p:cNvSpPr>
            <a:spLocks noChangeArrowheads="1"/>
          </p:cNvSpPr>
          <p:nvPr/>
        </p:nvSpPr>
        <p:spPr bwMode="auto">
          <a:xfrm>
            <a:off x="2424114" y="4076701"/>
            <a:ext cx="649287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組長</a:t>
            </a:r>
            <a:r>
              <a:rPr lang="en-US" altLang="zh-TW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邵維民</a:t>
            </a:r>
            <a:endParaRPr lang="zh-TW" altLang="en-US" sz="1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0365" name="AutoShape 13"/>
          <p:cNvSpPr>
            <a:spLocks noChangeArrowheads="1"/>
          </p:cNvSpPr>
          <p:nvPr/>
        </p:nvSpPr>
        <p:spPr bwMode="auto">
          <a:xfrm>
            <a:off x="4008439" y="4076701"/>
            <a:ext cx="649287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技術員</a:t>
            </a:r>
            <a:r>
              <a:rPr lang="en-US" altLang="zh-TW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defRPr/>
            </a:pPr>
            <a:r>
              <a:rPr lang="zh-TW" alt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黎燕星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0367" name="AutoShape 15"/>
          <p:cNvSpPr>
            <a:spLocks noChangeArrowheads="1"/>
          </p:cNvSpPr>
          <p:nvPr/>
        </p:nvSpPr>
        <p:spPr bwMode="auto">
          <a:xfrm>
            <a:off x="5016500" y="4076701"/>
            <a:ext cx="647700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技術員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尹相忠</a:t>
            </a:r>
          </a:p>
        </p:txBody>
      </p:sp>
      <p:sp>
        <p:nvSpPr>
          <p:cNvPr id="100368" name="AutoShape 16"/>
          <p:cNvSpPr>
            <a:spLocks noChangeArrowheads="1"/>
          </p:cNvSpPr>
          <p:nvPr/>
        </p:nvSpPr>
        <p:spPr bwMode="auto">
          <a:xfrm>
            <a:off x="6383339" y="4076701"/>
            <a:ext cx="676275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技術員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林俊男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1800" b="0" dirty="0">
              <a:latin typeface="+mj-lt"/>
              <a:ea typeface="+mn-ea"/>
              <a:cs typeface="Mangal" pitchFamily="18" charset="0"/>
            </a:endParaRPr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10620020" y="4115589"/>
            <a:ext cx="647700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anose="020F0709000000000000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化驗員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謝雅玲</a:t>
            </a:r>
          </a:p>
        </p:txBody>
      </p:sp>
      <p:sp>
        <p:nvSpPr>
          <p:cNvPr id="100371" name="AutoShape 19"/>
          <p:cNvSpPr>
            <a:spLocks noChangeArrowheads="1"/>
          </p:cNvSpPr>
          <p:nvPr/>
        </p:nvSpPr>
        <p:spPr bwMode="auto">
          <a:xfrm>
            <a:off x="2064542" y="3125721"/>
            <a:ext cx="1368425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管理</a:t>
            </a:r>
            <a:endParaRPr lang="zh-TW" altLang="en-US" sz="2400" dirty="0">
              <a:solidFill>
                <a:srgbClr val="FF6699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sp>
        <p:nvSpPr>
          <p:cNvPr id="100372" name="AutoShape 20"/>
          <p:cNvSpPr>
            <a:spLocks noChangeArrowheads="1"/>
          </p:cNvSpPr>
          <p:nvPr/>
        </p:nvSpPr>
        <p:spPr bwMode="auto">
          <a:xfrm>
            <a:off x="4191793" y="3125721"/>
            <a:ext cx="1368425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維護</a:t>
            </a:r>
            <a:endParaRPr lang="zh-TW" altLang="en-US" sz="2400" dirty="0">
              <a:solidFill>
                <a:srgbClr val="FF6699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sp>
        <p:nvSpPr>
          <p:cNvPr id="100373" name="AutoShape 21"/>
          <p:cNvSpPr>
            <a:spLocks noChangeArrowheads="1"/>
          </p:cNvSpPr>
          <p:nvPr/>
        </p:nvSpPr>
        <p:spPr bwMode="auto">
          <a:xfrm>
            <a:off x="6611778" y="3135166"/>
            <a:ext cx="2137093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操作</a:t>
            </a:r>
            <a:endParaRPr lang="zh-TW" altLang="en-US" sz="2400" dirty="0">
              <a:solidFill>
                <a:srgbClr val="FF6699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sp>
        <p:nvSpPr>
          <p:cNvPr id="100374" name="AutoShape 22"/>
          <p:cNvSpPr>
            <a:spLocks noChangeArrowheads="1"/>
          </p:cNvSpPr>
          <p:nvPr/>
        </p:nvSpPr>
        <p:spPr bwMode="auto">
          <a:xfrm>
            <a:off x="10380943" y="3141662"/>
            <a:ext cx="1129031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檢驗</a:t>
            </a:r>
            <a:endParaRPr lang="zh-TW" altLang="en-US" sz="2400" dirty="0">
              <a:solidFill>
                <a:srgbClr val="FF6699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cxnSp>
        <p:nvCxnSpPr>
          <p:cNvPr id="13327" name="AutoShape 23"/>
          <p:cNvCxnSpPr>
            <a:cxnSpLocks noChangeShapeType="1"/>
            <a:stCxn id="100362" idx="2"/>
            <a:endCxn id="100363" idx="0"/>
          </p:cNvCxnSpPr>
          <p:nvPr/>
        </p:nvCxnSpPr>
        <p:spPr bwMode="auto">
          <a:xfrm rot="16200000" flipH="1">
            <a:off x="5787629" y="1644253"/>
            <a:ext cx="400844" cy="2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8" name="AutoShape 24"/>
          <p:cNvCxnSpPr>
            <a:cxnSpLocks noChangeShapeType="1"/>
          </p:cNvCxnSpPr>
          <p:nvPr/>
        </p:nvCxnSpPr>
        <p:spPr bwMode="auto">
          <a:xfrm rot="5400000">
            <a:off x="4044949" y="1174348"/>
            <a:ext cx="647700" cy="3240087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9" name="AutoShape 25"/>
          <p:cNvCxnSpPr>
            <a:cxnSpLocks noChangeShapeType="1"/>
          </p:cNvCxnSpPr>
          <p:nvPr/>
        </p:nvCxnSpPr>
        <p:spPr bwMode="auto">
          <a:xfrm rot="16200000" flipV="1">
            <a:off x="8106391" y="311060"/>
            <a:ext cx="720723" cy="4957407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0" name="AutoShape 26"/>
          <p:cNvCxnSpPr>
            <a:cxnSpLocks noChangeShapeType="1"/>
          </p:cNvCxnSpPr>
          <p:nvPr/>
        </p:nvCxnSpPr>
        <p:spPr bwMode="auto">
          <a:xfrm rot="5400000">
            <a:off x="5135401" y="2263103"/>
            <a:ext cx="647700" cy="1079500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1" name="AutoShape 27"/>
          <p:cNvCxnSpPr>
            <a:cxnSpLocks noChangeShapeType="1"/>
          </p:cNvCxnSpPr>
          <p:nvPr/>
        </p:nvCxnSpPr>
        <p:spPr bwMode="auto">
          <a:xfrm rot="16200000" flipH="1">
            <a:off x="6504860" y="1962193"/>
            <a:ext cx="647700" cy="1681321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2" name="AutoShape 34"/>
          <p:cNvCxnSpPr>
            <a:cxnSpLocks noChangeShapeType="1"/>
          </p:cNvCxnSpPr>
          <p:nvPr/>
        </p:nvCxnSpPr>
        <p:spPr bwMode="auto">
          <a:xfrm rot="16200000" flipH="1">
            <a:off x="2566988" y="3860801"/>
            <a:ext cx="433388" cy="1587"/>
          </a:xfrm>
          <a:prstGeom prst="bentConnector3">
            <a:avLst>
              <a:gd name="adj1" fmla="val 49815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utoShape 16"/>
          <p:cNvSpPr>
            <a:spLocks noChangeArrowheads="1"/>
          </p:cNvSpPr>
          <p:nvPr/>
        </p:nvSpPr>
        <p:spPr bwMode="auto">
          <a:xfrm>
            <a:off x="7391401" y="4076701"/>
            <a:ext cx="676275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技術員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李侑璁</a:t>
            </a:r>
            <a:endParaRPr lang="en-US" altLang="zh-TW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1800" b="0" dirty="0">
              <a:latin typeface="+mj-lt"/>
              <a:ea typeface="+mn-ea"/>
              <a:cs typeface="Mangal" pitchFamily="18" charset="0"/>
            </a:endParaRPr>
          </a:p>
        </p:txBody>
      </p:sp>
      <p:cxnSp>
        <p:nvCxnSpPr>
          <p:cNvPr id="13335" name="AutoShape 34"/>
          <p:cNvCxnSpPr>
            <a:cxnSpLocks noChangeShapeType="1"/>
          </p:cNvCxnSpPr>
          <p:nvPr/>
        </p:nvCxnSpPr>
        <p:spPr bwMode="auto">
          <a:xfrm rot="16200000" flipH="1">
            <a:off x="4151313" y="3860801"/>
            <a:ext cx="433388" cy="1587"/>
          </a:xfrm>
          <a:prstGeom prst="bentConnector3">
            <a:avLst>
              <a:gd name="adj1" fmla="val 49815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6" name="AutoShape 34"/>
          <p:cNvCxnSpPr>
            <a:cxnSpLocks noChangeShapeType="1"/>
          </p:cNvCxnSpPr>
          <p:nvPr/>
        </p:nvCxnSpPr>
        <p:spPr bwMode="auto">
          <a:xfrm rot="16200000" flipH="1">
            <a:off x="5159375" y="3860800"/>
            <a:ext cx="433388" cy="1588"/>
          </a:xfrm>
          <a:prstGeom prst="bentConnector3">
            <a:avLst>
              <a:gd name="adj1" fmla="val 76921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7" name="AutoShape 34"/>
          <p:cNvCxnSpPr>
            <a:cxnSpLocks noChangeShapeType="1"/>
          </p:cNvCxnSpPr>
          <p:nvPr/>
        </p:nvCxnSpPr>
        <p:spPr bwMode="auto">
          <a:xfrm rot="16200000" flipH="1">
            <a:off x="6600825" y="3860800"/>
            <a:ext cx="433388" cy="1588"/>
          </a:xfrm>
          <a:prstGeom prst="bentConnector3">
            <a:avLst>
              <a:gd name="adj1" fmla="val 49815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8" name="AutoShape 34"/>
          <p:cNvCxnSpPr>
            <a:cxnSpLocks noChangeShapeType="1"/>
          </p:cNvCxnSpPr>
          <p:nvPr/>
        </p:nvCxnSpPr>
        <p:spPr bwMode="auto">
          <a:xfrm rot="16200000" flipH="1">
            <a:off x="7464425" y="3860800"/>
            <a:ext cx="433388" cy="1588"/>
          </a:xfrm>
          <a:prstGeom prst="bentConnector3">
            <a:avLst>
              <a:gd name="adj1" fmla="val 49815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40" name="AutoShape 34"/>
          <p:cNvCxnSpPr>
            <a:cxnSpLocks noChangeShapeType="1"/>
          </p:cNvCxnSpPr>
          <p:nvPr/>
        </p:nvCxnSpPr>
        <p:spPr bwMode="auto">
          <a:xfrm rot="16200000" flipH="1">
            <a:off x="10727970" y="3888579"/>
            <a:ext cx="433388" cy="1588"/>
          </a:xfrm>
          <a:prstGeom prst="bentConnector3">
            <a:avLst>
              <a:gd name="adj1" fmla="val 55090"/>
            </a:avLst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圓角矩形圖說文字 6"/>
          <p:cNvSpPr/>
          <p:nvPr/>
        </p:nvSpPr>
        <p:spPr>
          <a:xfrm>
            <a:off x="9224606" y="5000624"/>
            <a:ext cx="1280260" cy="1524000"/>
          </a:xfrm>
          <a:prstGeom prst="wedgeRoundRectCallout">
            <a:avLst>
              <a:gd name="adj1" fmla="val -88137"/>
              <a:gd name="adj2" fmla="val 950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趙</a:t>
            </a:r>
            <a:r>
              <a:rPr lang="zh-TW" alt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員自</a:t>
            </a:r>
            <a:r>
              <a:rPr lang="en-US" altLang="zh-TW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月起支援</a:t>
            </a:r>
            <a:endParaRPr lang="en-US" altLang="zh-TW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北</a:t>
            </a:r>
            <a:r>
              <a:rPr lang="zh-TW" alt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污水廠</a:t>
            </a:r>
            <a:endParaRPr lang="zh-TW" alt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0409" y="3637750"/>
            <a:ext cx="48772" cy="438950"/>
          </a:xfrm>
          <a:prstGeom prst="rect">
            <a:avLst/>
          </a:prstGeom>
        </p:spPr>
      </p:pic>
      <p:sp>
        <p:nvSpPr>
          <p:cNvPr id="35" name="AutoShape 16"/>
          <p:cNvSpPr>
            <a:spLocks noChangeArrowheads="1"/>
          </p:cNvSpPr>
          <p:nvPr/>
        </p:nvSpPr>
        <p:spPr bwMode="auto">
          <a:xfrm>
            <a:off x="8298815" y="4076699"/>
            <a:ext cx="676275" cy="24479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9250" dir="3267739" algn="ctr" rotWithShape="0">
              <a:srgbClr val="1C1C1C"/>
            </a:outerShdw>
          </a:effectLst>
        </p:spPr>
        <p:txBody>
          <a:bodyPr lIns="81382" tIns="40691" rIns="81382" bIns="40691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技術員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趙</a:t>
            </a:r>
            <a:r>
              <a:rPr lang="zh-TW" altLang="en-US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健涵</a:t>
            </a:r>
            <a:endParaRPr lang="en-US" altLang="zh-TW" sz="2100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n-ea"/>
              <a:cs typeface="Mangal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zh-TW" altLang="en-US" sz="1800" b="0" dirty="0">
              <a:latin typeface="+mj-lt"/>
              <a:ea typeface="+mn-ea"/>
              <a:cs typeface="Mangal" pitchFamily="18" charset="0"/>
            </a:endParaRP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536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2574" y="596047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污水處理廠平面配置圖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381125"/>
            <a:ext cx="2220101" cy="5286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1725" y="1381125"/>
            <a:ext cx="2212071" cy="5286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725" y="1381124"/>
            <a:ext cx="6791325" cy="5476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6" name="文字方塊 45"/>
          <p:cNvSpPr txBox="1"/>
          <p:nvPr/>
        </p:nvSpPr>
        <p:spPr>
          <a:xfrm>
            <a:off x="10744200" y="59817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10820400" y="5290067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10744200" y="4772025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9035952" y="6040323"/>
            <a:ext cx="29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8655784" y="5104068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5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9057120" y="5141357"/>
            <a:ext cx="21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9399499" y="5141357"/>
            <a:ext cx="28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7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9779396" y="5104068"/>
            <a:ext cx="2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9507746" y="4788646"/>
            <a:ext cx="28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9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8714668" y="4314825"/>
            <a:ext cx="44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10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9549457" y="4328041"/>
            <a:ext cx="44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9254293" y="3709511"/>
            <a:ext cx="46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9399499" y="3169944"/>
            <a:ext cx="45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11182416" y="2378317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9877935" y="2193651"/>
            <a:ext cx="45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15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10968037" y="3709511"/>
            <a:ext cx="48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16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11210925" y="2105025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17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8286221" y="3894177"/>
            <a:ext cx="54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8120694" y="3240028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19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6638925" y="2153204"/>
            <a:ext cx="59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20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9852581" y="353927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21</a:t>
            </a:r>
            <a:endParaRPr lang="zh-TW" altLang="en-US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9876649" y="297389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6791325" y="3221879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23</a:t>
            </a:r>
            <a:endParaRPr lang="zh-TW" altLang="en-US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7033051" y="3682627"/>
            <a:ext cx="46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7073801" y="4013555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25</a:t>
            </a:r>
            <a:endParaRPr lang="zh-TW" altLang="en-US" dirty="0"/>
          </a:p>
        </p:txBody>
      </p:sp>
      <p:sp>
        <p:nvSpPr>
          <p:cNvPr id="71" name="文字方塊 70"/>
          <p:cNvSpPr txBox="1"/>
          <p:nvPr/>
        </p:nvSpPr>
        <p:spPr>
          <a:xfrm>
            <a:off x="7073801" y="4419314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26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7123933" y="488535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27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6692856" y="3943922"/>
            <a:ext cx="5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六角星形 4"/>
          <p:cNvSpPr/>
          <p:nvPr/>
        </p:nvSpPr>
        <p:spPr>
          <a:xfrm>
            <a:off x="9151012" y="3590592"/>
            <a:ext cx="713467" cy="580882"/>
          </a:xfrm>
          <a:prstGeom prst="star6">
            <a:avLst/>
          </a:prstGeom>
          <a:solidFill>
            <a:srgbClr val="FFFF00">
              <a:alpha val="1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五角星形 5"/>
          <p:cNvSpPr/>
          <p:nvPr/>
        </p:nvSpPr>
        <p:spPr>
          <a:xfrm>
            <a:off x="6370737" y="1939978"/>
            <a:ext cx="961198" cy="855029"/>
          </a:xfrm>
          <a:prstGeom prst="star5">
            <a:avLst/>
          </a:prstGeom>
          <a:solidFill>
            <a:srgbClr val="00B0F0">
              <a:alpha val="25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8938925" y="6198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</a:p>
        </p:txBody>
      </p:sp>
    </p:spTree>
    <p:extLst>
      <p:ext uri="{BB962C8B-B14F-4D97-AF65-F5344CB8AC3E}">
        <p14:creationId xmlns:p14="http://schemas.microsoft.com/office/powerpoint/2010/main" xmlns="" val="99274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664480"/>
            <a:ext cx="2638425" cy="6975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流程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+mn-lt"/>
              <a:ea typeface="+mn-ea"/>
            </a:endParaRPr>
          </a:p>
        </p:txBody>
      </p:sp>
      <p:sp>
        <p:nvSpPr>
          <p:cNvPr id="38917" name="Rectangle 16"/>
          <p:cNvSpPr>
            <a:spLocks noChangeArrowheads="1"/>
          </p:cNvSpPr>
          <p:nvPr/>
        </p:nvSpPr>
        <p:spPr bwMode="auto">
          <a:xfrm>
            <a:off x="1558925" y="2168526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進流水</a:t>
            </a:r>
          </a:p>
        </p:txBody>
      </p:sp>
      <p:sp>
        <p:nvSpPr>
          <p:cNvPr id="38918" name="Rectangle 17"/>
          <p:cNvSpPr>
            <a:spLocks noChangeArrowheads="1"/>
          </p:cNvSpPr>
          <p:nvPr/>
        </p:nvSpPr>
        <p:spPr bwMode="auto">
          <a:xfrm>
            <a:off x="9613900" y="2168526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放流水</a:t>
            </a:r>
          </a:p>
        </p:txBody>
      </p:sp>
      <p:sp>
        <p:nvSpPr>
          <p:cNvPr id="38919" name="Line 19"/>
          <p:cNvSpPr>
            <a:spLocks noChangeShapeType="1"/>
          </p:cNvSpPr>
          <p:nvPr/>
        </p:nvSpPr>
        <p:spPr bwMode="auto">
          <a:xfrm>
            <a:off x="1847851" y="2708275"/>
            <a:ext cx="612775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20" name="Text Box 24"/>
          <p:cNvSpPr txBox="1">
            <a:spLocks noChangeArrowheads="1"/>
          </p:cNvSpPr>
          <p:nvPr/>
        </p:nvSpPr>
        <p:spPr bwMode="auto">
          <a:xfrm>
            <a:off x="4367214" y="5949951"/>
            <a:ext cx="3041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400" dirty="0">
                <a:latin typeface="+mn-lt"/>
                <a:ea typeface="+mn-ea"/>
                <a:cs typeface="Mangal" pitchFamily="18" charset="0"/>
              </a:rPr>
              <a:t>旋轉生物圓盤法</a:t>
            </a:r>
            <a:r>
              <a:rPr lang="en-US" altLang="zh-TW" sz="2400" dirty="0">
                <a:latin typeface="+mn-lt"/>
                <a:ea typeface="+mn-ea"/>
                <a:cs typeface="Mangal" pitchFamily="18" charset="0"/>
              </a:rPr>
              <a:t>(RBC)</a:t>
            </a:r>
          </a:p>
        </p:txBody>
      </p:sp>
      <p:sp>
        <p:nvSpPr>
          <p:cNvPr id="38921" name="Rectangle 26"/>
          <p:cNvSpPr>
            <a:spLocks noChangeArrowheads="1"/>
          </p:cNvSpPr>
          <p:nvPr/>
        </p:nvSpPr>
        <p:spPr bwMode="auto">
          <a:xfrm>
            <a:off x="3432175" y="1989139"/>
            <a:ext cx="503238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調勻池</a:t>
            </a:r>
            <a:r>
              <a:rPr lang="en-US" altLang="zh-TW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1</a:t>
            </a:r>
          </a:p>
        </p:txBody>
      </p:sp>
      <p:sp>
        <p:nvSpPr>
          <p:cNvPr id="38922" name="Line 29"/>
          <p:cNvSpPr>
            <a:spLocks noChangeShapeType="1"/>
          </p:cNvSpPr>
          <p:nvPr/>
        </p:nvSpPr>
        <p:spPr bwMode="auto">
          <a:xfrm flipV="1">
            <a:off x="8764589" y="2636838"/>
            <a:ext cx="427037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23" name="AutoShape 30"/>
          <p:cNvSpPr>
            <a:spLocks noChangeArrowheads="1"/>
          </p:cNvSpPr>
          <p:nvPr/>
        </p:nvSpPr>
        <p:spPr bwMode="auto">
          <a:xfrm>
            <a:off x="5448301" y="4076701"/>
            <a:ext cx="1008063" cy="88106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濃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縮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池</a:t>
            </a:r>
          </a:p>
        </p:txBody>
      </p:sp>
      <p:sp>
        <p:nvSpPr>
          <p:cNvPr id="38924" name="AutoShape 31"/>
          <p:cNvSpPr>
            <a:spLocks noChangeArrowheads="1"/>
          </p:cNvSpPr>
          <p:nvPr/>
        </p:nvSpPr>
        <p:spPr bwMode="auto">
          <a:xfrm>
            <a:off x="6888164" y="3933826"/>
            <a:ext cx="1563687" cy="1008063"/>
          </a:xfrm>
          <a:prstGeom prst="can">
            <a:avLst>
              <a:gd name="adj" fmla="val 383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消</a:t>
            </a:r>
          </a:p>
          <a:p>
            <a:pPr algn="ctr" eaLnBrk="1" hangingPunct="1">
              <a:lnSpc>
                <a:spcPct val="6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化</a:t>
            </a:r>
          </a:p>
          <a:p>
            <a:pPr algn="ctr" eaLnBrk="1" hangingPunct="1">
              <a:lnSpc>
                <a:spcPct val="6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槽</a:t>
            </a:r>
          </a:p>
        </p:txBody>
      </p:sp>
      <p:sp>
        <p:nvSpPr>
          <p:cNvPr id="38925" name="Line 34"/>
          <p:cNvSpPr>
            <a:spLocks noChangeShapeType="1"/>
          </p:cNvSpPr>
          <p:nvPr/>
        </p:nvSpPr>
        <p:spPr bwMode="auto">
          <a:xfrm flipV="1">
            <a:off x="6435725" y="4437063"/>
            <a:ext cx="452438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26" name="Line 36"/>
          <p:cNvSpPr>
            <a:spLocks noChangeShapeType="1"/>
          </p:cNvSpPr>
          <p:nvPr/>
        </p:nvSpPr>
        <p:spPr bwMode="auto">
          <a:xfrm flipV="1">
            <a:off x="9699626" y="2636838"/>
            <a:ext cx="500063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27" name="Rectangle 42"/>
          <p:cNvSpPr>
            <a:spLocks noChangeArrowheads="1"/>
          </p:cNvSpPr>
          <p:nvPr/>
        </p:nvSpPr>
        <p:spPr bwMode="auto">
          <a:xfrm>
            <a:off x="3575050" y="5048251"/>
            <a:ext cx="170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000">
                <a:latin typeface="+mn-lt"/>
                <a:ea typeface="+mn-ea"/>
                <a:cs typeface="Mangal" pitchFamily="18" charset="0"/>
              </a:rPr>
              <a:t>上層液及濾液</a:t>
            </a:r>
          </a:p>
        </p:txBody>
      </p:sp>
      <p:sp>
        <p:nvSpPr>
          <p:cNvPr id="38928" name="Rectangle 46"/>
          <p:cNvSpPr>
            <a:spLocks noChangeArrowheads="1"/>
          </p:cNvSpPr>
          <p:nvPr/>
        </p:nvSpPr>
        <p:spPr bwMode="auto">
          <a:xfrm>
            <a:off x="5305425" y="1989139"/>
            <a:ext cx="503238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初沉池</a:t>
            </a:r>
          </a:p>
        </p:txBody>
      </p:sp>
      <p:sp>
        <p:nvSpPr>
          <p:cNvPr id="38929" name="Rectangle 47"/>
          <p:cNvSpPr>
            <a:spLocks noChangeArrowheads="1"/>
          </p:cNvSpPr>
          <p:nvPr/>
        </p:nvSpPr>
        <p:spPr bwMode="auto">
          <a:xfrm>
            <a:off x="9191626" y="1989139"/>
            <a:ext cx="504825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三沉池</a:t>
            </a:r>
          </a:p>
        </p:txBody>
      </p:sp>
      <p:sp>
        <p:nvSpPr>
          <p:cNvPr id="38930" name="Rectangle 49"/>
          <p:cNvSpPr>
            <a:spLocks noChangeArrowheads="1"/>
          </p:cNvSpPr>
          <p:nvPr/>
        </p:nvSpPr>
        <p:spPr bwMode="auto">
          <a:xfrm>
            <a:off x="6240463" y="1362077"/>
            <a:ext cx="647700" cy="2154238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TW" sz="3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TW" sz="3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B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TW" sz="3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angal" pitchFamily="18" charset="0"/>
              </a:rPr>
              <a:t>C</a:t>
            </a:r>
            <a:endParaRPr lang="en-US" altLang="zh-TW" sz="3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Mangal" pitchFamily="18" charset="0"/>
            </a:endParaRPr>
          </a:p>
        </p:txBody>
      </p:sp>
      <p:sp>
        <p:nvSpPr>
          <p:cNvPr id="38931" name="Line 50"/>
          <p:cNvSpPr>
            <a:spLocks noChangeShapeType="1"/>
          </p:cNvSpPr>
          <p:nvPr/>
        </p:nvSpPr>
        <p:spPr bwMode="auto">
          <a:xfrm flipV="1">
            <a:off x="4872039" y="2695575"/>
            <a:ext cx="427037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32" name="Line 51"/>
          <p:cNvSpPr>
            <a:spLocks noChangeShapeType="1"/>
          </p:cNvSpPr>
          <p:nvPr/>
        </p:nvSpPr>
        <p:spPr bwMode="auto">
          <a:xfrm flipV="1">
            <a:off x="6892925" y="2636838"/>
            <a:ext cx="427038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33" name="Line 52"/>
          <p:cNvSpPr>
            <a:spLocks noChangeShapeType="1"/>
          </p:cNvSpPr>
          <p:nvPr/>
        </p:nvSpPr>
        <p:spPr bwMode="auto">
          <a:xfrm flipV="1">
            <a:off x="2927351" y="2708275"/>
            <a:ext cx="504825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cxnSp>
        <p:nvCxnSpPr>
          <p:cNvPr id="39958" name="AutoShape 53"/>
          <p:cNvCxnSpPr>
            <a:cxnSpLocks noChangeShapeType="1"/>
            <a:stCxn id="38928" idx="2"/>
            <a:endCxn id="38923" idx="1"/>
          </p:cNvCxnSpPr>
          <p:nvPr/>
        </p:nvCxnSpPr>
        <p:spPr bwMode="auto">
          <a:xfrm rot="16200000" flipH="1">
            <a:off x="5338764" y="3462339"/>
            <a:ext cx="833437" cy="395287"/>
          </a:xfrm>
          <a:prstGeom prst="bentConnector3">
            <a:avLst>
              <a:gd name="adj1" fmla="val 48214"/>
            </a:avLst>
          </a:prstGeom>
          <a:noFill/>
          <a:ln w="50800">
            <a:solidFill>
              <a:srgbClr val="800080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59" name="AutoShape 54"/>
          <p:cNvCxnSpPr>
            <a:cxnSpLocks noChangeShapeType="1"/>
            <a:stCxn id="38944" idx="2"/>
          </p:cNvCxnSpPr>
          <p:nvPr/>
        </p:nvCxnSpPr>
        <p:spPr bwMode="auto">
          <a:xfrm rot="5400000">
            <a:off x="6561139" y="2633664"/>
            <a:ext cx="401637" cy="1620837"/>
          </a:xfrm>
          <a:prstGeom prst="bentConnector2">
            <a:avLst/>
          </a:prstGeom>
          <a:noFill/>
          <a:ln w="50800">
            <a:solidFill>
              <a:srgbClr val="800080"/>
            </a:solidFill>
            <a:miter lim="800000"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36" name="Line 55"/>
          <p:cNvSpPr>
            <a:spLocks noChangeShapeType="1"/>
          </p:cNvSpPr>
          <p:nvPr/>
        </p:nvSpPr>
        <p:spPr bwMode="auto">
          <a:xfrm flipV="1">
            <a:off x="8472489" y="4437063"/>
            <a:ext cx="452437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cxnSp>
        <p:nvCxnSpPr>
          <p:cNvPr id="39961" name="AutoShape 58"/>
          <p:cNvCxnSpPr>
            <a:cxnSpLocks noChangeShapeType="1"/>
          </p:cNvCxnSpPr>
          <p:nvPr/>
        </p:nvCxnSpPr>
        <p:spPr bwMode="auto">
          <a:xfrm rot="16200000" flipV="1">
            <a:off x="5275263" y="720725"/>
            <a:ext cx="1625600" cy="6610350"/>
          </a:xfrm>
          <a:prstGeom prst="bentConnector3">
            <a:avLst>
              <a:gd name="adj1" fmla="val -41407"/>
            </a:avLst>
          </a:prstGeom>
          <a:noFill/>
          <a:ln w="50800">
            <a:solidFill>
              <a:srgbClr val="00FFFF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38" name="Line 59"/>
          <p:cNvSpPr>
            <a:spLocks noChangeShapeType="1"/>
          </p:cNvSpPr>
          <p:nvPr/>
        </p:nvSpPr>
        <p:spPr bwMode="auto">
          <a:xfrm>
            <a:off x="7680325" y="4941888"/>
            <a:ext cx="0" cy="576262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39" name="Line 60"/>
          <p:cNvSpPr>
            <a:spLocks noChangeShapeType="1"/>
          </p:cNvSpPr>
          <p:nvPr/>
        </p:nvSpPr>
        <p:spPr bwMode="auto">
          <a:xfrm>
            <a:off x="5951538" y="4960938"/>
            <a:ext cx="0" cy="576262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40" name="Rectangle 61"/>
          <p:cNvSpPr>
            <a:spLocks noChangeArrowheads="1"/>
          </p:cNvSpPr>
          <p:nvPr/>
        </p:nvSpPr>
        <p:spPr bwMode="auto">
          <a:xfrm>
            <a:off x="4367214" y="1989139"/>
            <a:ext cx="503237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前混凝池</a:t>
            </a:r>
          </a:p>
        </p:txBody>
      </p:sp>
      <p:sp>
        <p:nvSpPr>
          <p:cNvPr id="38941" name="Line 63"/>
          <p:cNvSpPr>
            <a:spLocks noChangeShapeType="1"/>
          </p:cNvSpPr>
          <p:nvPr/>
        </p:nvSpPr>
        <p:spPr bwMode="auto">
          <a:xfrm flipV="1">
            <a:off x="5808664" y="2636838"/>
            <a:ext cx="427037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42" name="Line 64"/>
          <p:cNvSpPr>
            <a:spLocks noChangeShapeType="1"/>
          </p:cNvSpPr>
          <p:nvPr/>
        </p:nvSpPr>
        <p:spPr bwMode="auto">
          <a:xfrm flipV="1">
            <a:off x="3935414" y="2695575"/>
            <a:ext cx="427037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cxnSp>
        <p:nvCxnSpPr>
          <p:cNvPr id="39967" name="AutoShape 65"/>
          <p:cNvCxnSpPr>
            <a:cxnSpLocks noChangeShapeType="1"/>
            <a:stCxn id="38929" idx="2"/>
          </p:cNvCxnSpPr>
          <p:nvPr/>
        </p:nvCxnSpPr>
        <p:spPr bwMode="auto">
          <a:xfrm rot="5400000">
            <a:off x="7641433" y="1842295"/>
            <a:ext cx="401637" cy="3203575"/>
          </a:xfrm>
          <a:prstGeom prst="bentConnector2">
            <a:avLst/>
          </a:prstGeom>
          <a:noFill/>
          <a:ln w="50800">
            <a:solidFill>
              <a:srgbClr val="800080"/>
            </a:solidFill>
            <a:miter lim="800000"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44" name="Rectangle 48"/>
          <p:cNvSpPr>
            <a:spLocks noChangeArrowheads="1"/>
          </p:cNvSpPr>
          <p:nvPr/>
        </p:nvSpPr>
        <p:spPr bwMode="auto">
          <a:xfrm>
            <a:off x="7319964" y="1989139"/>
            <a:ext cx="504825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二沉池</a:t>
            </a:r>
          </a:p>
        </p:txBody>
      </p:sp>
      <p:sp>
        <p:nvSpPr>
          <p:cNvPr id="38945" name="Rectangle 62"/>
          <p:cNvSpPr>
            <a:spLocks noChangeArrowheads="1"/>
          </p:cNvSpPr>
          <p:nvPr/>
        </p:nvSpPr>
        <p:spPr bwMode="auto">
          <a:xfrm>
            <a:off x="8256589" y="1958976"/>
            <a:ext cx="503237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後混凝池</a:t>
            </a:r>
          </a:p>
        </p:txBody>
      </p:sp>
      <p:sp>
        <p:nvSpPr>
          <p:cNvPr id="38946" name="Rectangle 26"/>
          <p:cNvSpPr>
            <a:spLocks noChangeArrowheads="1"/>
          </p:cNvSpPr>
          <p:nvPr/>
        </p:nvSpPr>
        <p:spPr bwMode="auto">
          <a:xfrm>
            <a:off x="3432175" y="3357564"/>
            <a:ext cx="503238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調勻池</a:t>
            </a:r>
            <a:r>
              <a:rPr lang="en-US" altLang="zh-TW" sz="1800" b="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2</a:t>
            </a:r>
          </a:p>
        </p:txBody>
      </p:sp>
      <p:sp>
        <p:nvSpPr>
          <p:cNvPr id="38947" name="Rectangle 26"/>
          <p:cNvSpPr>
            <a:spLocks noChangeArrowheads="1"/>
          </p:cNvSpPr>
          <p:nvPr/>
        </p:nvSpPr>
        <p:spPr bwMode="auto">
          <a:xfrm>
            <a:off x="2424114" y="1989139"/>
            <a:ext cx="503237" cy="1254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 b="0" dirty="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抽水站</a:t>
            </a:r>
            <a:endParaRPr lang="en-US" altLang="zh-TW" sz="1800" b="0" dirty="0">
              <a:solidFill>
                <a:srgbClr val="000000"/>
              </a:solidFill>
              <a:latin typeface="+mn-lt"/>
              <a:ea typeface="+mn-ea"/>
              <a:cs typeface="Mangal" pitchFamily="18" charset="0"/>
            </a:endParaRPr>
          </a:p>
        </p:txBody>
      </p:sp>
      <p:cxnSp>
        <p:nvCxnSpPr>
          <p:cNvPr id="39972" name="AutoShape 43"/>
          <p:cNvCxnSpPr>
            <a:cxnSpLocks noChangeShapeType="1"/>
            <a:endCxn id="38946" idx="1"/>
          </p:cNvCxnSpPr>
          <p:nvPr/>
        </p:nvCxnSpPr>
        <p:spPr bwMode="auto">
          <a:xfrm rot="16200000" flipH="1">
            <a:off x="2613819" y="3166269"/>
            <a:ext cx="1276350" cy="360362"/>
          </a:xfrm>
          <a:prstGeom prst="bentConnector2">
            <a:avLst/>
          </a:prstGeom>
          <a:noFill/>
          <a:ln w="50800">
            <a:solidFill>
              <a:srgbClr val="0000FF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73" name="AutoShape 44"/>
          <p:cNvCxnSpPr>
            <a:cxnSpLocks noChangeShapeType="1"/>
            <a:stCxn id="38946" idx="3"/>
          </p:cNvCxnSpPr>
          <p:nvPr/>
        </p:nvCxnSpPr>
        <p:spPr bwMode="auto">
          <a:xfrm flipV="1">
            <a:off x="3935413" y="2781301"/>
            <a:ext cx="215900" cy="1203325"/>
          </a:xfrm>
          <a:prstGeom prst="bentConnector2">
            <a:avLst/>
          </a:prstGeom>
          <a:noFill/>
          <a:ln w="50800">
            <a:solidFill>
              <a:srgbClr val="0000FF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50" name="Line 29"/>
          <p:cNvSpPr>
            <a:spLocks noChangeShapeType="1"/>
          </p:cNvSpPr>
          <p:nvPr/>
        </p:nvSpPr>
        <p:spPr bwMode="auto">
          <a:xfrm flipV="1">
            <a:off x="7824789" y="2636838"/>
            <a:ext cx="427037" cy="127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51" name="Rectangle 44"/>
          <p:cNvSpPr>
            <a:spLocks noChangeArrowheads="1"/>
          </p:cNvSpPr>
          <p:nvPr/>
        </p:nvSpPr>
        <p:spPr bwMode="auto">
          <a:xfrm>
            <a:off x="8904289" y="3860801"/>
            <a:ext cx="981075" cy="1008063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1800">
                <a:solidFill>
                  <a:srgbClr val="000000"/>
                </a:solidFill>
                <a:latin typeface="+mn-lt"/>
                <a:ea typeface="+mn-ea"/>
                <a:cs typeface="Mangal" pitchFamily="18" charset="0"/>
              </a:rPr>
              <a:t>曬乾床</a:t>
            </a:r>
          </a:p>
        </p:txBody>
      </p:sp>
      <p:sp>
        <p:nvSpPr>
          <p:cNvPr id="38952" name="Line 55"/>
          <p:cNvSpPr>
            <a:spLocks noChangeShapeType="1"/>
          </p:cNvSpPr>
          <p:nvPr/>
        </p:nvSpPr>
        <p:spPr bwMode="auto">
          <a:xfrm flipV="1">
            <a:off x="9912350" y="4437063"/>
            <a:ext cx="452438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53" name="Text Box 48"/>
          <p:cNvSpPr txBox="1">
            <a:spLocks noChangeArrowheads="1"/>
          </p:cNvSpPr>
          <p:nvPr/>
        </p:nvSpPr>
        <p:spPr bwMode="auto">
          <a:xfrm>
            <a:off x="9912351" y="4437064"/>
            <a:ext cx="7921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華康粗圓體" pitchFamily="49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zh-TW" altLang="en-US" sz="2000">
                <a:latin typeface="+mn-lt"/>
                <a:ea typeface="+mn-ea"/>
                <a:cs typeface="Mangal" pitchFamily="18" charset="0"/>
              </a:rPr>
              <a:t>清運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zh-TW" altLang="en-US" sz="2000">
                <a:latin typeface="+mn-lt"/>
                <a:ea typeface="+mn-ea"/>
                <a:cs typeface="Mangal" pitchFamily="18" charset="0"/>
              </a:rPr>
              <a:t>處理</a:t>
            </a: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</a:p>
        </p:txBody>
      </p:sp>
    </p:spTree>
    <p:extLst>
      <p:ext uri="{BB962C8B-B14F-4D97-AF65-F5344CB8AC3E}">
        <p14:creationId xmlns:p14="http://schemas.microsoft.com/office/powerpoint/2010/main" xmlns="" val="12954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543181" y="699249"/>
            <a:ext cx="5344507" cy="7199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1~10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月營運績效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6018877"/>
              </p:ext>
            </p:extLst>
          </p:nvPr>
        </p:nvGraphicFramePr>
        <p:xfrm>
          <a:off x="676274" y="1406526"/>
          <a:ext cx="6343958" cy="4918050"/>
        </p:xfrm>
        <a:graphic>
          <a:graphicData uri="http://schemas.openxmlformats.org/drawingml/2006/table">
            <a:tbl>
              <a:tblPr/>
              <a:tblGrid>
                <a:gridCol w="19264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6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11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3074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項目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單位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金額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740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收入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月平均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元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1,097,003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2839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                          </a:t>
                      </a:r>
                      <a:b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</a:b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支出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月平均</a:t>
                      </a:r>
                      <a:r>
                        <a:rPr lang="zh-TW" sz="2400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總計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</a:b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                       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不含折舊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1,073,606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2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含折舊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1,590,043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收支比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(%)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不含折舊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b="1" i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b="1" i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含折舊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71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7408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處理成本</a:t>
                      </a:r>
                      <a:endParaRPr lang="en-US" altLang="zh-TW" sz="24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altLang="zh-TW" sz="2400" kern="100" baseline="300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不含折舊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17.8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4938"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含折舊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26.4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7100" y="1752682"/>
            <a:ext cx="4838701" cy="40424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6195" y="6378140"/>
            <a:ext cx="54652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000" dirty="0">
                <a:ea typeface="標楷體" panose="03000509000000000000" pitchFamily="65" charset="-120"/>
                <a:cs typeface="Times New Roman" panose="02020603050405020304" pitchFamily="18" charset="0"/>
              </a:rPr>
              <a:t>註：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1~10</a:t>
            </a:r>
            <a:r>
              <a:rPr lang="zh-TW" altLang="en-US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月平均每</a:t>
            </a:r>
            <a:r>
              <a:rPr lang="zh-TW" altLang="en-US" sz="2000" dirty="0"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處理水量</a:t>
            </a:r>
            <a:r>
              <a:rPr lang="en-US" altLang="zh-TW" sz="20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60,146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M</a:t>
            </a:r>
            <a:r>
              <a:rPr lang="en-US" altLang="zh-TW" sz="2000" baseline="30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endParaRPr lang="zh-TW" altLang="en-US" sz="2000" dirty="0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50179" y="6363704"/>
            <a:ext cx="57185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000" dirty="0">
                <a:ea typeface="標楷體" panose="03000509000000000000" pitchFamily="65" charset="-120"/>
                <a:cs typeface="Times New Roman" panose="02020603050405020304" pitchFamily="18" charset="0"/>
              </a:rPr>
              <a:t>註：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1~10</a:t>
            </a:r>
            <a:r>
              <a:rPr lang="zh-TW" altLang="en-US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月平均每月攤提折舊費</a:t>
            </a:r>
            <a:r>
              <a:rPr lang="en-US" altLang="zh-TW" sz="20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516,437</a:t>
            </a:r>
            <a:r>
              <a:rPr lang="zh-TW" altLang="en-US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r>
              <a:rPr lang="en-US" altLang="zh-TW" sz="20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01751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951059" y="-25400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11578" y="638588"/>
            <a:ext cx="690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環保組辦理重要工作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9184730"/>
              </p:ext>
            </p:extLst>
          </p:nvPr>
        </p:nvGraphicFramePr>
        <p:xfrm>
          <a:off x="446615" y="1239087"/>
          <a:ext cx="7822024" cy="2715396"/>
        </p:xfrm>
        <a:graphic>
          <a:graphicData uri="http://schemas.openxmlformats.org/drawingml/2006/table">
            <a:tbl>
              <a:tblPr firstRow="1" firstCol="1" bandRow="1"/>
              <a:tblGrid>
                <a:gridCol w="594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8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65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24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03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間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備註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工業區「下水水質標準」修正說明會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1/29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法規說明會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基隆二信中學參訪污水廠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5/16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參訪活動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下水道使用管理規章部分條文修正草案說明會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5/29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法規說明會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高榮社區發展協會參訪污水廠</a:t>
                      </a:r>
                      <a:endParaRPr lang="zh-TW" altLang="en-US" sz="20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10/3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參訪活動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5895-9E41-425C-9B50-45D597CA6ADB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567" y="4155905"/>
            <a:ext cx="3663438" cy="25140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120"/>
          <a:stretch/>
        </p:blipFill>
        <p:spPr>
          <a:xfrm>
            <a:off x="8471567" y="1239088"/>
            <a:ext cx="3434147" cy="262850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812" y="4155905"/>
            <a:ext cx="3834448" cy="279634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9188" y="4155906"/>
            <a:ext cx="3699451" cy="27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74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14908</TotalTime>
  <Words>1486</Words>
  <Application>Microsoft Office PowerPoint</Application>
  <PresentationFormat>自訂</PresentationFormat>
  <Paragraphs>450</Paragraphs>
  <Slides>21</Slides>
  <Notes>21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絲縷</vt:lpstr>
      <vt:lpstr>桃園幼獅工業區污水處理廠 操作營運業務簡報</vt:lpstr>
      <vt:lpstr>簡報架構   </vt:lpstr>
      <vt:lpstr>投影片 3</vt:lpstr>
      <vt:lpstr>投影片 4</vt:lpstr>
      <vt:lpstr>  人員配置</vt:lpstr>
      <vt:lpstr>投影片 6</vt:lpstr>
      <vt:lpstr>處理流程 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   </vt:lpstr>
    </vt:vector>
  </TitlesOfParts>
  <Company>桃園幼獅工業區服務中心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ytlee5</dc:creator>
  <cp:lastModifiedBy>Kiang</cp:lastModifiedBy>
  <cp:revision>561</cp:revision>
  <cp:lastPrinted>2019-10-21T03:14:24Z</cp:lastPrinted>
  <dcterms:created xsi:type="dcterms:W3CDTF">2016-09-05T02:19:53Z</dcterms:created>
  <dcterms:modified xsi:type="dcterms:W3CDTF">2019-11-27T08:02:22Z</dcterms:modified>
</cp:coreProperties>
</file>