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Lst>
  <p:notesMasterIdLst>
    <p:notesMasterId r:id="rId18"/>
  </p:notesMasterIdLst>
  <p:handoutMasterIdLst>
    <p:handoutMasterId r:id="rId19"/>
  </p:handoutMasterIdLst>
  <p:sldIdLst>
    <p:sldId id="325" r:id="rId3"/>
    <p:sldId id="326" r:id="rId4"/>
    <p:sldId id="398" r:id="rId5"/>
    <p:sldId id="399" r:id="rId6"/>
    <p:sldId id="402" r:id="rId7"/>
    <p:sldId id="431" r:id="rId8"/>
    <p:sldId id="434" r:id="rId9"/>
    <p:sldId id="435" r:id="rId10"/>
    <p:sldId id="432" r:id="rId11"/>
    <p:sldId id="433" r:id="rId12"/>
    <p:sldId id="444" r:id="rId13"/>
    <p:sldId id="445" r:id="rId14"/>
    <p:sldId id="446" r:id="rId15"/>
    <p:sldId id="447" r:id="rId16"/>
    <p:sldId id="449" r:id="rId17"/>
  </p:sldIdLst>
  <p:sldSz cx="9144000" cy="6858000" type="screen4x3"/>
  <p:notesSz cx="6797675" cy="99266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0E3EA"/>
    <a:srgbClr val="000000"/>
    <a:srgbClr val="00FF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24" autoAdjust="0"/>
    <p:restoredTop sz="93350" autoAdjust="0"/>
  </p:normalViewPr>
  <p:slideViewPr>
    <p:cSldViewPr snapToObjects="1">
      <p:cViewPr varScale="1">
        <p:scale>
          <a:sx n="79" d="100"/>
          <a:sy n="79" d="100"/>
        </p:scale>
        <p:origin x="878" y="86"/>
      </p:cViewPr>
      <p:guideLst>
        <p:guide orient="horz" pos="2115"/>
        <p:guide pos="2880"/>
      </p:guideLst>
    </p:cSldViewPr>
  </p:slideViewPr>
  <p:outlineViewPr>
    <p:cViewPr>
      <p:scale>
        <a:sx n="33" d="100"/>
        <a:sy n="33" d="100"/>
      </p:scale>
      <p:origin x="0" y="432"/>
    </p:cViewPr>
  </p:outlineViewPr>
  <p:notesTextViewPr>
    <p:cViewPr>
      <p:scale>
        <a:sx n="100" d="100"/>
        <a:sy n="100" d="100"/>
      </p:scale>
      <p:origin x="0" y="0"/>
    </p:cViewPr>
  </p:notesTextViewPr>
  <p:sorterViewPr>
    <p:cViewPr>
      <p:scale>
        <a:sx n="100" d="100"/>
        <a:sy n="100" d="100"/>
      </p:scale>
      <p:origin x="0" y="640"/>
    </p:cViewPr>
  </p:sorterViewPr>
  <p:notesViewPr>
    <p:cSldViewPr snapToObjects="1" showGuides="1">
      <p:cViewPr varScale="1">
        <p:scale>
          <a:sx n="64" d="100"/>
          <a:sy n="64" d="100"/>
        </p:scale>
        <p:origin x="2252" y="3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659DD1-5A29-48A8-AAC1-2F6E8888B769}" type="doc">
      <dgm:prSet loTypeId="urn:microsoft.com/office/officeart/2005/8/layout/vList2" loCatId="list" qsTypeId="urn:microsoft.com/office/officeart/2005/8/quickstyle/simple1" qsCatId="simple" csTypeId="urn:microsoft.com/office/officeart/2005/8/colors/accent5_5" csCatId="accent5" phldr="1"/>
      <dgm:spPr/>
      <dgm:t>
        <a:bodyPr/>
        <a:lstStyle/>
        <a:p>
          <a:endParaRPr lang="zh-TW" altLang="en-US"/>
        </a:p>
      </dgm:t>
    </dgm:pt>
    <dgm:pt modelId="{A83E5CC1-E66C-4DF7-AB3F-4A16E161E4B4}">
      <dgm:prSet phldrT="[文字]" custT="1"/>
      <dgm:spPr/>
      <dgm:t>
        <a:bodyPr/>
        <a:lstStyle/>
        <a:p>
          <a:r>
            <a:rPr lang="en-US" altLang="zh-TW" sz="2400" b="1" dirty="0">
              <a:solidFill>
                <a:schemeClr val="tx1"/>
              </a:solidFill>
              <a:latin typeface="標楷體" panose="03000509000000000000" pitchFamily="65" charset="-120"/>
              <a:ea typeface="標楷體" panose="03000509000000000000" pitchFamily="65" charset="-120"/>
            </a:rPr>
            <a:t>1.</a:t>
          </a:r>
          <a:r>
            <a:rPr lang="zh-TW" altLang="en-US" sz="2400" b="1" dirty="0">
              <a:solidFill>
                <a:schemeClr val="tx1"/>
              </a:solidFill>
              <a:latin typeface="標楷體" panose="03000509000000000000" pitchFamily="65" charset="-120"/>
              <a:ea typeface="標楷體" panose="03000509000000000000" pitchFamily="65" charset="-120"/>
            </a:rPr>
            <a:t>工作人員執掌表</a:t>
          </a:r>
        </a:p>
      </dgm:t>
    </dgm:pt>
    <dgm:pt modelId="{1ED4A6CF-6B35-4A68-8DFB-412C03D4ACCD}" type="parTrans" cxnId="{A07FAC94-327B-4A33-96D6-DA17E593C3A3}">
      <dgm:prSet/>
      <dgm:spPr/>
      <dgm:t>
        <a:bodyPr/>
        <a:lstStyle/>
        <a:p>
          <a:endParaRPr lang="zh-TW" altLang="en-US" sz="2400" b="1">
            <a:solidFill>
              <a:schemeClr val="tx1"/>
            </a:solidFill>
            <a:latin typeface="微軟正黑體" pitchFamily="34" charset="-120"/>
            <a:ea typeface="微軟正黑體" pitchFamily="34" charset="-120"/>
          </a:endParaRPr>
        </a:p>
      </dgm:t>
    </dgm:pt>
    <dgm:pt modelId="{99772081-3FC9-402A-BEB9-989996E972C7}" type="sibTrans" cxnId="{A07FAC94-327B-4A33-96D6-DA17E593C3A3}">
      <dgm:prSet/>
      <dgm:spPr/>
      <dgm:t>
        <a:bodyPr/>
        <a:lstStyle/>
        <a:p>
          <a:endParaRPr lang="zh-TW" altLang="en-US" sz="2400" b="1">
            <a:solidFill>
              <a:schemeClr val="tx1"/>
            </a:solidFill>
            <a:latin typeface="微軟正黑體" pitchFamily="34" charset="-120"/>
            <a:ea typeface="微軟正黑體" pitchFamily="34" charset="-120"/>
          </a:endParaRPr>
        </a:p>
      </dgm:t>
    </dgm:pt>
    <dgm:pt modelId="{BB3FC9F1-4BEE-4064-8426-42A47C4C7841}">
      <dgm:prSet custT="1"/>
      <dgm:spPr/>
      <dgm:t>
        <a:bodyPr/>
        <a:lstStyle/>
        <a:p>
          <a:r>
            <a:rPr lang="en-US" altLang="zh-TW" sz="2400" b="1" dirty="0" smtClean="0">
              <a:solidFill>
                <a:schemeClr val="tx1"/>
              </a:solidFill>
              <a:latin typeface="標楷體" panose="03000509000000000000" pitchFamily="65" charset="-120"/>
              <a:ea typeface="標楷體" panose="03000509000000000000" pitchFamily="65" charset="-120"/>
            </a:rPr>
            <a:t>3.</a:t>
          </a:r>
          <a:r>
            <a:rPr lang="zh-TW" altLang="en-US" sz="2400" b="1" dirty="0" smtClean="0">
              <a:solidFill>
                <a:schemeClr val="tx1"/>
              </a:solidFill>
              <a:latin typeface="標楷體" panose="03000509000000000000" pitchFamily="65" charset="-120"/>
              <a:ea typeface="標楷體" panose="03000509000000000000" pitchFamily="65" charset="-120"/>
            </a:rPr>
            <a:t>環保、創新、操作維護經驗分享</a:t>
          </a:r>
          <a:endParaRPr lang="en-US" altLang="zh-TW" sz="2400" b="1" u="none" dirty="0">
            <a:solidFill>
              <a:schemeClr val="tx1"/>
            </a:solidFill>
            <a:latin typeface="標楷體" panose="03000509000000000000" pitchFamily="65" charset="-120"/>
            <a:ea typeface="標楷體" panose="03000509000000000000" pitchFamily="65" charset="-120"/>
          </a:endParaRPr>
        </a:p>
      </dgm:t>
    </dgm:pt>
    <dgm:pt modelId="{F67EE6CD-FDE0-412B-A903-E6FCFBA57E00}" type="parTrans" cxnId="{417940DC-4C27-4145-90D4-024689BFE8AB}">
      <dgm:prSet/>
      <dgm:spPr/>
      <dgm:t>
        <a:bodyPr/>
        <a:lstStyle/>
        <a:p>
          <a:endParaRPr lang="zh-TW" altLang="en-US"/>
        </a:p>
      </dgm:t>
    </dgm:pt>
    <dgm:pt modelId="{AD0A360A-F508-422F-8F5E-2C18E73D39DA}" type="sibTrans" cxnId="{417940DC-4C27-4145-90D4-024689BFE8AB}">
      <dgm:prSet/>
      <dgm:spPr/>
      <dgm:t>
        <a:bodyPr/>
        <a:lstStyle/>
        <a:p>
          <a:endParaRPr lang="zh-TW" altLang="en-US"/>
        </a:p>
      </dgm:t>
    </dgm:pt>
    <dgm:pt modelId="{59F9F863-9447-4C8B-9678-10A362327393}">
      <dgm:prSet custT="1"/>
      <dgm:spPr/>
      <dgm:t>
        <a:bodyPr/>
        <a:lstStyle/>
        <a:p>
          <a:r>
            <a:rPr lang="en-US" altLang="zh-TW" sz="2400" b="1" dirty="0">
              <a:solidFill>
                <a:schemeClr val="tx1"/>
              </a:solidFill>
              <a:latin typeface="標楷體" panose="03000509000000000000" pitchFamily="65" charset="-120"/>
              <a:ea typeface="標楷體" panose="03000509000000000000" pitchFamily="65" charset="-120"/>
            </a:rPr>
            <a:t>2.</a:t>
          </a:r>
          <a:r>
            <a:rPr lang="zh-TW" altLang="en-US" sz="2400" b="1" dirty="0">
              <a:solidFill>
                <a:schemeClr val="tx1"/>
              </a:solidFill>
              <a:latin typeface="標楷體" panose="03000509000000000000" pitchFamily="65" charset="-120"/>
              <a:ea typeface="標楷體" panose="03000509000000000000" pitchFamily="65" charset="-120"/>
            </a:rPr>
            <a:t>工業區污水處理廠簡介</a:t>
          </a:r>
          <a:endParaRPr lang="en-US" altLang="zh-TW" sz="2400" b="1" dirty="0">
            <a:solidFill>
              <a:schemeClr val="tx1"/>
            </a:solidFill>
            <a:latin typeface="標楷體" panose="03000509000000000000" pitchFamily="65" charset="-120"/>
            <a:ea typeface="標楷體" panose="03000509000000000000" pitchFamily="65" charset="-120"/>
          </a:endParaRPr>
        </a:p>
      </dgm:t>
    </dgm:pt>
    <dgm:pt modelId="{201F8EEE-ECE3-42B7-B6FB-5489904C39F1}" type="sibTrans" cxnId="{4AF9C530-86DB-42DF-A82B-BD1C5AC02E3A}">
      <dgm:prSet/>
      <dgm:spPr/>
      <dgm:t>
        <a:bodyPr/>
        <a:lstStyle/>
        <a:p>
          <a:endParaRPr lang="zh-TW" altLang="en-US" sz="2400" b="1">
            <a:solidFill>
              <a:schemeClr val="tx1"/>
            </a:solidFill>
            <a:latin typeface="微軟正黑體" pitchFamily="34" charset="-120"/>
            <a:ea typeface="微軟正黑體" pitchFamily="34" charset="-120"/>
          </a:endParaRPr>
        </a:p>
      </dgm:t>
    </dgm:pt>
    <dgm:pt modelId="{1BC068F4-5127-4337-99F9-7279281D5B60}" type="parTrans" cxnId="{4AF9C530-86DB-42DF-A82B-BD1C5AC02E3A}">
      <dgm:prSet/>
      <dgm:spPr/>
      <dgm:t>
        <a:bodyPr/>
        <a:lstStyle/>
        <a:p>
          <a:endParaRPr lang="zh-TW" altLang="en-US" sz="2400" b="1">
            <a:solidFill>
              <a:schemeClr val="tx1"/>
            </a:solidFill>
            <a:latin typeface="微軟正黑體" pitchFamily="34" charset="-120"/>
            <a:ea typeface="微軟正黑體" pitchFamily="34" charset="-120"/>
          </a:endParaRPr>
        </a:p>
      </dgm:t>
    </dgm:pt>
    <dgm:pt modelId="{9D442042-C830-4EA7-933C-0B4CE06D090B}" type="pres">
      <dgm:prSet presAssocID="{24659DD1-5A29-48A8-AAC1-2F6E8888B769}" presName="linear" presStyleCnt="0">
        <dgm:presLayoutVars>
          <dgm:animLvl val="lvl"/>
          <dgm:resizeHandles val="exact"/>
        </dgm:presLayoutVars>
      </dgm:prSet>
      <dgm:spPr/>
      <dgm:t>
        <a:bodyPr/>
        <a:lstStyle/>
        <a:p>
          <a:endParaRPr lang="zh-TW" altLang="en-US"/>
        </a:p>
      </dgm:t>
    </dgm:pt>
    <dgm:pt modelId="{0EFABE0D-9CA9-428F-BE38-532B7726C4F8}" type="pres">
      <dgm:prSet presAssocID="{A83E5CC1-E66C-4DF7-AB3F-4A16E161E4B4}" presName="parentText" presStyleLbl="node1" presStyleIdx="0" presStyleCnt="3" custScaleY="40532" custLinFactNeighborX="3704" custLinFactNeighborY="-27024">
        <dgm:presLayoutVars>
          <dgm:chMax val="0"/>
          <dgm:bulletEnabled val="1"/>
        </dgm:presLayoutVars>
      </dgm:prSet>
      <dgm:spPr/>
      <dgm:t>
        <a:bodyPr/>
        <a:lstStyle/>
        <a:p>
          <a:endParaRPr lang="zh-TW" altLang="en-US"/>
        </a:p>
      </dgm:t>
    </dgm:pt>
    <dgm:pt modelId="{C1AFCA38-32B8-4CBE-8B8A-2D73252678D2}" type="pres">
      <dgm:prSet presAssocID="{99772081-3FC9-402A-BEB9-989996E972C7}" presName="spacer" presStyleCnt="0"/>
      <dgm:spPr/>
    </dgm:pt>
    <dgm:pt modelId="{1E56D9AE-94C6-43DC-8BDC-EF7934E79B77}" type="pres">
      <dgm:prSet presAssocID="{59F9F863-9447-4C8B-9678-10A362327393}" presName="parentText" presStyleLbl="node1" presStyleIdx="1" presStyleCnt="3" custScaleX="100000" custScaleY="42907">
        <dgm:presLayoutVars>
          <dgm:chMax val="0"/>
          <dgm:bulletEnabled val="1"/>
        </dgm:presLayoutVars>
      </dgm:prSet>
      <dgm:spPr/>
      <dgm:t>
        <a:bodyPr/>
        <a:lstStyle/>
        <a:p>
          <a:endParaRPr lang="zh-TW" altLang="en-US"/>
        </a:p>
      </dgm:t>
    </dgm:pt>
    <dgm:pt modelId="{93AB992B-825B-4E64-AB0F-1E51F52C6F9D}" type="pres">
      <dgm:prSet presAssocID="{201F8EEE-ECE3-42B7-B6FB-5489904C39F1}" presName="spacer" presStyleCnt="0"/>
      <dgm:spPr/>
    </dgm:pt>
    <dgm:pt modelId="{929FB350-011B-428C-99A4-C38DFF20E4E6}" type="pres">
      <dgm:prSet presAssocID="{BB3FC9F1-4BEE-4064-8426-42A47C4C7841}" presName="parentText" presStyleLbl="node1" presStyleIdx="2" presStyleCnt="3" custScaleX="100000" custScaleY="42684" custLinFactNeighborX="-343" custLinFactNeighborY="53863">
        <dgm:presLayoutVars>
          <dgm:chMax val="0"/>
          <dgm:bulletEnabled val="1"/>
        </dgm:presLayoutVars>
      </dgm:prSet>
      <dgm:spPr/>
      <dgm:t>
        <a:bodyPr/>
        <a:lstStyle/>
        <a:p>
          <a:endParaRPr lang="zh-TW" altLang="en-US"/>
        </a:p>
      </dgm:t>
    </dgm:pt>
  </dgm:ptLst>
  <dgm:cxnLst>
    <dgm:cxn modelId="{FA0BB698-53DB-4F8B-A1D3-8B354244D165}" type="presOf" srcId="{59F9F863-9447-4C8B-9678-10A362327393}" destId="{1E56D9AE-94C6-43DC-8BDC-EF7934E79B77}" srcOrd="0" destOrd="0" presId="urn:microsoft.com/office/officeart/2005/8/layout/vList2"/>
    <dgm:cxn modelId="{4AF9C530-86DB-42DF-A82B-BD1C5AC02E3A}" srcId="{24659DD1-5A29-48A8-AAC1-2F6E8888B769}" destId="{59F9F863-9447-4C8B-9678-10A362327393}" srcOrd="1" destOrd="0" parTransId="{1BC068F4-5127-4337-99F9-7279281D5B60}" sibTransId="{201F8EEE-ECE3-42B7-B6FB-5489904C39F1}"/>
    <dgm:cxn modelId="{68A84A79-CDEE-4C6F-A07D-8292E07C95A4}" type="presOf" srcId="{24659DD1-5A29-48A8-AAC1-2F6E8888B769}" destId="{9D442042-C830-4EA7-933C-0B4CE06D090B}" srcOrd="0" destOrd="0" presId="urn:microsoft.com/office/officeart/2005/8/layout/vList2"/>
    <dgm:cxn modelId="{417940DC-4C27-4145-90D4-024689BFE8AB}" srcId="{24659DD1-5A29-48A8-AAC1-2F6E8888B769}" destId="{BB3FC9F1-4BEE-4064-8426-42A47C4C7841}" srcOrd="2" destOrd="0" parTransId="{F67EE6CD-FDE0-412B-A903-E6FCFBA57E00}" sibTransId="{AD0A360A-F508-422F-8F5E-2C18E73D39DA}"/>
    <dgm:cxn modelId="{A07FAC94-327B-4A33-96D6-DA17E593C3A3}" srcId="{24659DD1-5A29-48A8-AAC1-2F6E8888B769}" destId="{A83E5CC1-E66C-4DF7-AB3F-4A16E161E4B4}" srcOrd="0" destOrd="0" parTransId="{1ED4A6CF-6B35-4A68-8DFB-412C03D4ACCD}" sibTransId="{99772081-3FC9-402A-BEB9-989996E972C7}"/>
    <dgm:cxn modelId="{21D4D8F8-E9CE-4137-9F38-EDD1BA5DEBA4}" type="presOf" srcId="{BB3FC9F1-4BEE-4064-8426-42A47C4C7841}" destId="{929FB350-011B-428C-99A4-C38DFF20E4E6}" srcOrd="0" destOrd="0" presId="urn:microsoft.com/office/officeart/2005/8/layout/vList2"/>
    <dgm:cxn modelId="{CDC50B1A-9F8A-4EAB-B2DC-4F562519B3B3}" type="presOf" srcId="{A83E5CC1-E66C-4DF7-AB3F-4A16E161E4B4}" destId="{0EFABE0D-9CA9-428F-BE38-532B7726C4F8}" srcOrd="0" destOrd="0" presId="urn:microsoft.com/office/officeart/2005/8/layout/vList2"/>
    <dgm:cxn modelId="{61DC7CA2-7920-4A51-8EE3-74DDFC562D44}" type="presParOf" srcId="{9D442042-C830-4EA7-933C-0B4CE06D090B}" destId="{0EFABE0D-9CA9-428F-BE38-532B7726C4F8}" srcOrd="0" destOrd="0" presId="urn:microsoft.com/office/officeart/2005/8/layout/vList2"/>
    <dgm:cxn modelId="{18A12E23-377F-4D47-A437-6B601C10ACF1}" type="presParOf" srcId="{9D442042-C830-4EA7-933C-0B4CE06D090B}" destId="{C1AFCA38-32B8-4CBE-8B8A-2D73252678D2}" srcOrd="1" destOrd="0" presId="urn:microsoft.com/office/officeart/2005/8/layout/vList2"/>
    <dgm:cxn modelId="{CEFB7D4C-9A84-4E83-A49E-B758AD21EF7F}" type="presParOf" srcId="{9D442042-C830-4EA7-933C-0B4CE06D090B}" destId="{1E56D9AE-94C6-43DC-8BDC-EF7934E79B77}" srcOrd="2" destOrd="0" presId="urn:microsoft.com/office/officeart/2005/8/layout/vList2"/>
    <dgm:cxn modelId="{87967215-E825-4776-AF26-16162001397D}" type="presParOf" srcId="{9D442042-C830-4EA7-933C-0B4CE06D090B}" destId="{93AB992B-825B-4E64-AB0F-1E51F52C6F9D}" srcOrd="3" destOrd="0" presId="urn:microsoft.com/office/officeart/2005/8/layout/vList2"/>
    <dgm:cxn modelId="{11A85283-FDB6-4968-AB83-53D6681165E2}" type="presParOf" srcId="{9D442042-C830-4EA7-933C-0B4CE06D090B}" destId="{929FB350-011B-428C-99A4-C38DFF20E4E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FABE0D-9CA9-428F-BE38-532B7726C4F8}">
      <dsp:nvSpPr>
        <dsp:cNvPr id="0" name=""/>
        <dsp:cNvSpPr/>
      </dsp:nvSpPr>
      <dsp:spPr>
        <a:xfrm>
          <a:off x="0" y="702530"/>
          <a:ext cx="6264695" cy="485605"/>
        </a:xfrm>
        <a:prstGeom prst="roundRect">
          <a:avLst/>
        </a:prstGeom>
        <a:solidFill>
          <a:schemeClr val="accent5">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altLang="zh-TW" sz="2400" b="1" kern="1200" dirty="0">
              <a:solidFill>
                <a:schemeClr val="tx1"/>
              </a:solidFill>
              <a:latin typeface="標楷體" panose="03000509000000000000" pitchFamily="65" charset="-120"/>
              <a:ea typeface="標楷體" panose="03000509000000000000" pitchFamily="65" charset="-120"/>
            </a:rPr>
            <a:t>1.</a:t>
          </a:r>
          <a:r>
            <a:rPr lang="zh-TW" altLang="en-US" sz="2400" b="1" kern="1200" dirty="0">
              <a:solidFill>
                <a:schemeClr val="tx1"/>
              </a:solidFill>
              <a:latin typeface="標楷體" panose="03000509000000000000" pitchFamily="65" charset="-120"/>
              <a:ea typeface="標楷體" panose="03000509000000000000" pitchFamily="65" charset="-120"/>
            </a:rPr>
            <a:t>工作人員執掌表</a:t>
          </a:r>
        </a:p>
      </dsp:txBody>
      <dsp:txXfrm>
        <a:off x="23705" y="726235"/>
        <a:ext cx="6217285" cy="438195"/>
      </dsp:txXfrm>
    </dsp:sp>
    <dsp:sp modelId="{1E56D9AE-94C6-43DC-8BDC-EF7934E79B77}">
      <dsp:nvSpPr>
        <dsp:cNvPr id="0" name=""/>
        <dsp:cNvSpPr/>
      </dsp:nvSpPr>
      <dsp:spPr>
        <a:xfrm>
          <a:off x="0" y="1422266"/>
          <a:ext cx="6264695" cy="514060"/>
        </a:xfrm>
        <a:prstGeom prst="roundRect">
          <a:avLst/>
        </a:prstGeom>
        <a:solidFill>
          <a:schemeClr val="accent5">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altLang="zh-TW" sz="2400" b="1" kern="1200" dirty="0">
              <a:solidFill>
                <a:schemeClr val="tx1"/>
              </a:solidFill>
              <a:latin typeface="標楷體" panose="03000509000000000000" pitchFamily="65" charset="-120"/>
              <a:ea typeface="標楷體" panose="03000509000000000000" pitchFamily="65" charset="-120"/>
            </a:rPr>
            <a:t>2.</a:t>
          </a:r>
          <a:r>
            <a:rPr lang="zh-TW" altLang="en-US" sz="2400" b="1" kern="1200" dirty="0">
              <a:solidFill>
                <a:schemeClr val="tx1"/>
              </a:solidFill>
              <a:latin typeface="標楷體" panose="03000509000000000000" pitchFamily="65" charset="-120"/>
              <a:ea typeface="標楷體" panose="03000509000000000000" pitchFamily="65" charset="-120"/>
            </a:rPr>
            <a:t>工業區污水處理廠簡介</a:t>
          </a:r>
          <a:endParaRPr lang="en-US" altLang="zh-TW" sz="2400" b="1" kern="1200" dirty="0">
            <a:solidFill>
              <a:schemeClr val="tx1"/>
            </a:solidFill>
            <a:latin typeface="標楷體" panose="03000509000000000000" pitchFamily="65" charset="-120"/>
            <a:ea typeface="標楷體" panose="03000509000000000000" pitchFamily="65" charset="-120"/>
          </a:endParaRPr>
        </a:p>
      </dsp:txBody>
      <dsp:txXfrm>
        <a:off x="25094" y="1447360"/>
        <a:ext cx="6214507" cy="463872"/>
      </dsp:txXfrm>
    </dsp:sp>
    <dsp:sp modelId="{929FB350-011B-428C-99A4-C38DFF20E4E6}">
      <dsp:nvSpPr>
        <dsp:cNvPr id="0" name=""/>
        <dsp:cNvSpPr/>
      </dsp:nvSpPr>
      <dsp:spPr>
        <a:xfrm>
          <a:off x="0" y="2219927"/>
          <a:ext cx="6264695" cy="511388"/>
        </a:xfrm>
        <a:prstGeom prst="roundRect">
          <a:avLst/>
        </a:prstGeom>
        <a:solidFill>
          <a:schemeClr val="accent5">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altLang="zh-TW" sz="2400" b="1" kern="1200" dirty="0" smtClean="0">
              <a:solidFill>
                <a:schemeClr val="tx1"/>
              </a:solidFill>
              <a:latin typeface="標楷體" panose="03000509000000000000" pitchFamily="65" charset="-120"/>
              <a:ea typeface="標楷體" panose="03000509000000000000" pitchFamily="65" charset="-120"/>
            </a:rPr>
            <a:t>3.</a:t>
          </a:r>
          <a:r>
            <a:rPr lang="zh-TW" altLang="en-US" sz="2400" b="1" kern="1200" dirty="0" smtClean="0">
              <a:solidFill>
                <a:schemeClr val="tx1"/>
              </a:solidFill>
              <a:latin typeface="標楷體" panose="03000509000000000000" pitchFamily="65" charset="-120"/>
              <a:ea typeface="標楷體" panose="03000509000000000000" pitchFamily="65" charset="-120"/>
            </a:rPr>
            <a:t>環保、創新、操作維護經驗分享</a:t>
          </a:r>
          <a:endParaRPr lang="en-US" altLang="zh-TW" sz="2400" b="1" u="none" kern="1200" dirty="0">
            <a:solidFill>
              <a:schemeClr val="tx1"/>
            </a:solidFill>
            <a:latin typeface="標楷體" panose="03000509000000000000" pitchFamily="65" charset="-120"/>
            <a:ea typeface="標楷體" panose="03000509000000000000" pitchFamily="65" charset="-120"/>
          </a:endParaRPr>
        </a:p>
      </dsp:txBody>
      <dsp:txXfrm>
        <a:off x="24964" y="2244891"/>
        <a:ext cx="6214767" cy="4614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EDFF7C94-D7EA-4897-B3C5-FC3AF55385AC}"/>
              </a:ext>
            </a:extLst>
          </p:cNvPr>
          <p:cNvSpPr>
            <a:spLocks noGrp="1"/>
          </p:cNvSpPr>
          <p:nvPr>
            <p:ph type="hdr" sz="quarter"/>
          </p:nvPr>
        </p:nvSpPr>
        <p:spPr>
          <a:xfrm>
            <a:off x="0" y="0"/>
            <a:ext cx="2945660" cy="498056"/>
          </a:xfrm>
          <a:prstGeom prst="rect">
            <a:avLst/>
          </a:prstGeom>
        </p:spPr>
        <p:txBody>
          <a:bodyPr vert="horz" lIns="92108" tIns="46054" rIns="92108" bIns="46054"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8B2EFBCD-AB3D-4DBD-919F-4512728D242A}"/>
              </a:ext>
            </a:extLst>
          </p:cNvPr>
          <p:cNvSpPr>
            <a:spLocks noGrp="1"/>
          </p:cNvSpPr>
          <p:nvPr>
            <p:ph type="dt" sz="quarter" idx="1"/>
          </p:nvPr>
        </p:nvSpPr>
        <p:spPr>
          <a:xfrm>
            <a:off x="3850442" y="0"/>
            <a:ext cx="2945660" cy="498056"/>
          </a:xfrm>
          <a:prstGeom prst="rect">
            <a:avLst/>
          </a:prstGeom>
        </p:spPr>
        <p:txBody>
          <a:bodyPr vert="horz" lIns="92108" tIns="46054" rIns="92108" bIns="46054" rtlCol="0"/>
          <a:lstStyle>
            <a:lvl1pPr algn="r">
              <a:defRPr sz="1200"/>
            </a:lvl1pPr>
          </a:lstStyle>
          <a:p>
            <a:fld id="{D96931E6-C95E-462E-864A-29E9E2664EE8}" type="datetimeFigureOut">
              <a:rPr lang="zh-TW" altLang="en-US" smtClean="0"/>
              <a:pPr/>
              <a:t>2019/11/28</a:t>
            </a:fld>
            <a:endParaRPr lang="zh-TW" altLang="en-US"/>
          </a:p>
        </p:txBody>
      </p:sp>
      <p:sp>
        <p:nvSpPr>
          <p:cNvPr id="4" name="頁尾版面配置區 3">
            <a:extLst>
              <a:ext uri="{FF2B5EF4-FFF2-40B4-BE49-F238E27FC236}">
                <a16:creationId xmlns:a16="http://schemas.microsoft.com/office/drawing/2014/main" id="{7F916E12-EE03-4F0B-9833-F679C36C4CD0}"/>
              </a:ext>
            </a:extLst>
          </p:cNvPr>
          <p:cNvSpPr>
            <a:spLocks noGrp="1"/>
          </p:cNvSpPr>
          <p:nvPr>
            <p:ph type="ftr" sz="quarter" idx="2"/>
          </p:nvPr>
        </p:nvSpPr>
        <p:spPr>
          <a:xfrm>
            <a:off x="0" y="9428584"/>
            <a:ext cx="2945660" cy="498055"/>
          </a:xfrm>
          <a:prstGeom prst="rect">
            <a:avLst/>
          </a:prstGeom>
        </p:spPr>
        <p:txBody>
          <a:bodyPr vert="horz" lIns="92108" tIns="46054" rIns="92108" bIns="46054"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BC814346-9CB0-45F6-B194-DA082FF98562}"/>
              </a:ext>
            </a:extLst>
          </p:cNvPr>
          <p:cNvSpPr>
            <a:spLocks noGrp="1"/>
          </p:cNvSpPr>
          <p:nvPr>
            <p:ph type="sldNum" sz="quarter" idx="3"/>
          </p:nvPr>
        </p:nvSpPr>
        <p:spPr>
          <a:xfrm>
            <a:off x="3850442" y="9428584"/>
            <a:ext cx="2945660" cy="498055"/>
          </a:xfrm>
          <a:prstGeom prst="rect">
            <a:avLst/>
          </a:prstGeom>
        </p:spPr>
        <p:txBody>
          <a:bodyPr vert="horz" lIns="92108" tIns="46054" rIns="92108" bIns="46054" rtlCol="0" anchor="b"/>
          <a:lstStyle>
            <a:lvl1pPr algn="r">
              <a:defRPr sz="1200"/>
            </a:lvl1pPr>
          </a:lstStyle>
          <a:p>
            <a:fld id="{92B1F052-1D84-44A7-920A-BCC574962498}" type="slidenum">
              <a:rPr lang="zh-TW" altLang="en-US" smtClean="0"/>
              <a:pPr/>
              <a:t>‹#›</a:t>
            </a:fld>
            <a:endParaRPr lang="zh-TW" altLang="en-US"/>
          </a:p>
        </p:txBody>
      </p:sp>
    </p:spTree>
    <p:extLst>
      <p:ext uri="{BB962C8B-B14F-4D97-AF65-F5344CB8AC3E}">
        <p14:creationId xmlns:p14="http://schemas.microsoft.com/office/powerpoint/2010/main" val="658088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60" cy="496332"/>
          </a:xfrm>
          <a:prstGeom prst="rect">
            <a:avLst/>
          </a:prstGeom>
        </p:spPr>
        <p:txBody>
          <a:bodyPr vert="horz" lIns="92108" tIns="46054" rIns="92108" bIns="46054" rtlCol="0"/>
          <a:lstStyle>
            <a:lvl1pPr algn="l">
              <a:defRPr sz="1200"/>
            </a:lvl1pPr>
          </a:lstStyle>
          <a:p>
            <a:endParaRPr lang="zh-TW" altLang="en-US"/>
          </a:p>
        </p:txBody>
      </p:sp>
      <p:sp>
        <p:nvSpPr>
          <p:cNvPr id="3" name="日期版面配置區 2"/>
          <p:cNvSpPr>
            <a:spLocks noGrp="1"/>
          </p:cNvSpPr>
          <p:nvPr>
            <p:ph type="dt" idx="1"/>
          </p:nvPr>
        </p:nvSpPr>
        <p:spPr>
          <a:xfrm>
            <a:off x="3850442" y="0"/>
            <a:ext cx="2945660" cy="496332"/>
          </a:xfrm>
          <a:prstGeom prst="rect">
            <a:avLst/>
          </a:prstGeom>
        </p:spPr>
        <p:txBody>
          <a:bodyPr vert="horz" lIns="92108" tIns="46054" rIns="92108" bIns="46054" rtlCol="0"/>
          <a:lstStyle>
            <a:lvl1pPr algn="r">
              <a:defRPr sz="1200"/>
            </a:lvl1pPr>
          </a:lstStyle>
          <a:p>
            <a:fld id="{6DD5F745-D9AD-4CC6-92C9-AA77C1775E73}" type="datetimeFigureOut">
              <a:rPr lang="zh-TW" altLang="en-US" smtClean="0"/>
              <a:pPr/>
              <a:t>2019/11/28</a:t>
            </a:fld>
            <a:endParaRPr lang="zh-TW" altLang="en-US"/>
          </a:p>
        </p:txBody>
      </p:sp>
      <p:sp>
        <p:nvSpPr>
          <p:cNvPr id="4" name="投影片圖像版面配置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2108" tIns="46054" rIns="92108" bIns="46054" rtlCol="0" anchor="ctr"/>
          <a:lstStyle/>
          <a:p>
            <a:endParaRPr lang="zh-TW" altLang="en-US"/>
          </a:p>
        </p:txBody>
      </p:sp>
      <p:sp>
        <p:nvSpPr>
          <p:cNvPr id="5" name="備忘稿版面配置區 4"/>
          <p:cNvSpPr>
            <a:spLocks noGrp="1"/>
          </p:cNvSpPr>
          <p:nvPr>
            <p:ph type="body" sz="quarter" idx="3"/>
          </p:nvPr>
        </p:nvSpPr>
        <p:spPr>
          <a:xfrm>
            <a:off x="679768" y="4715154"/>
            <a:ext cx="5438140" cy="4466987"/>
          </a:xfrm>
          <a:prstGeom prst="rect">
            <a:avLst/>
          </a:prstGeom>
        </p:spPr>
        <p:txBody>
          <a:bodyPr vert="horz" lIns="92108" tIns="46054" rIns="92108" bIns="46054"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28583"/>
            <a:ext cx="2945660" cy="496332"/>
          </a:xfrm>
          <a:prstGeom prst="rect">
            <a:avLst/>
          </a:prstGeom>
        </p:spPr>
        <p:txBody>
          <a:bodyPr vert="horz" lIns="92108" tIns="46054" rIns="92108" bIns="46054"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2" y="9428583"/>
            <a:ext cx="2945660" cy="496332"/>
          </a:xfrm>
          <a:prstGeom prst="rect">
            <a:avLst/>
          </a:prstGeom>
        </p:spPr>
        <p:txBody>
          <a:bodyPr vert="horz" lIns="92108" tIns="46054" rIns="92108" bIns="46054" rtlCol="0" anchor="b"/>
          <a:lstStyle>
            <a:lvl1pPr algn="r">
              <a:defRPr sz="1200"/>
            </a:lvl1pPr>
          </a:lstStyle>
          <a:p>
            <a:fld id="{C6890575-DAF4-47F4-9B10-C25EB8C07491}" type="slidenum">
              <a:rPr lang="zh-TW" altLang="en-US" smtClean="0"/>
              <a:pPr/>
              <a:t>‹#›</a:t>
            </a:fld>
            <a:endParaRPr lang="zh-TW" altLang="en-US"/>
          </a:p>
        </p:txBody>
      </p:sp>
    </p:spTree>
    <p:extLst>
      <p:ext uri="{BB962C8B-B14F-4D97-AF65-F5344CB8AC3E}">
        <p14:creationId xmlns:p14="http://schemas.microsoft.com/office/powerpoint/2010/main" val="4101873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2687"/>
          </a:xfrm>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D068CFD9-D7AF-4CA7-ACEF-8E282C4AB060}" type="slidenum">
              <a:rPr lang="en-US" altLang="zh-TW" smtClean="0"/>
              <a:pPr>
                <a:defRPr/>
              </a:pPr>
              <a:t>1</a:t>
            </a:fld>
            <a:endParaRPr lang="en-US" altLang="zh-TW" dirty="0"/>
          </a:p>
        </p:txBody>
      </p:sp>
    </p:spTree>
    <p:extLst>
      <p:ext uri="{BB962C8B-B14F-4D97-AF65-F5344CB8AC3E}">
        <p14:creationId xmlns:p14="http://schemas.microsoft.com/office/powerpoint/2010/main" val="318002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2687"/>
          </a:xfrm>
        </p:spPr>
      </p:sp>
      <p:sp>
        <p:nvSpPr>
          <p:cNvPr id="3" name="備忘稿版面配置區 2"/>
          <p:cNvSpPr>
            <a:spLocks noGrp="1"/>
          </p:cNvSpPr>
          <p:nvPr>
            <p:ph type="body" idx="1"/>
          </p:nvPr>
        </p:nvSpPr>
        <p:spPr/>
        <p:txBody>
          <a:bodyPr>
            <a:normAutofit/>
          </a:bodyPr>
          <a:lstStyle/>
          <a:p>
            <a:r>
              <a:rPr lang="zh-TW" altLang="en-US" dirty="0"/>
              <a:t>過去</a:t>
            </a:r>
          </a:p>
        </p:txBody>
      </p:sp>
      <p:sp>
        <p:nvSpPr>
          <p:cNvPr id="4" name="投影片編號版面配置區 3"/>
          <p:cNvSpPr>
            <a:spLocks noGrp="1"/>
          </p:cNvSpPr>
          <p:nvPr>
            <p:ph type="sldNum" sz="quarter" idx="10"/>
          </p:nvPr>
        </p:nvSpPr>
        <p:spPr/>
        <p:txBody>
          <a:bodyPr/>
          <a:lstStyle/>
          <a:p>
            <a:pPr defTabSz="921075"/>
            <a:fld id="{C6890575-DAF4-47F4-9B10-C25EB8C07491}" type="slidenum">
              <a:rPr lang="zh-TW" altLang="en-US">
                <a:solidFill>
                  <a:prstClr val="black"/>
                </a:solidFill>
                <a:latin typeface="Calibri"/>
                <a:ea typeface="新細明體" panose="02020500000000000000" pitchFamily="18" charset="-120"/>
              </a:rPr>
              <a:pPr defTabSz="921075"/>
              <a:t>12</a:t>
            </a:fld>
            <a:endParaRPr lang="zh-TW" altLang="en-US">
              <a:solidFill>
                <a:prstClr val="black"/>
              </a:solidFill>
              <a:latin typeface="Calibri"/>
              <a:ea typeface="新細明體" panose="02020500000000000000" pitchFamily="18" charset="-120"/>
            </a:endParaRPr>
          </a:p>
        </p:txBody>
      </p:sp>
    </p:spTree>
    <p:extLst>
      <p:ext uri="{BB962C8B-B14F-4D97-AF65-F5344CB8AC3E}">
        <p14:creationId xmlns:p14="http://schemas.microsoft.com/office/powerpoint/2010/main" val="2706404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2687"/>
          </a:xfrm>
        </p:spPr>
      </p:sp>
      <p:sp>
        <p:nvSpPr>
          <p:cNvPr id="3" name="備忘稿版面配置區 2"/>
          <p:cNvSpPr>
            <a:spLocks noGrp="1"/>
          </p:cNvSpPr>
          <p:nvPr>
            <p:ph type="body" idx="1"/>
          </p:nvPr>
        </p:nvSpPr>
        <p:spPr/>
        <p:txBody>
          <a:bodyPr>
            <a:normAutofit/>
          </a:bodyPr>
          <a:lstStyle/>
          <a:p>
            <a:r>
              <a:rPr lang="zh-TW" altLang="en-US" dirty="0"/>
              <a:t>過去</a:t>
            </a:r>
          </a:p>
        </p:txBody>
      </p:sp>
      <p:sp>
        <p:nvSpPr>
          <p:cNvPr id="4" name="投影片編號版面配置區 3"/>
          <p:cNvSpPr>
            <a:spLocks noGrp="1"/>
          </p:cNvSpPr>
          <p:nvPr>
            <p:ph type="sldNum" sz="quarter" idx="10"/>
          </p:nvPr>
        </p:nvSpPr>
        <p:spPr/>
        <p:txBody>
          <a:bodyPr/>
          <a:lstStyle/>
          <a:p>
            <a:pPr defTabSz="921075"/>
            <a:fld id="{C6890575-DAF4-47F4-9B10-C25EB8C07491}" type="slidenum">
              <a:rPr lang="zh-TW" altLang="en-US">
                <a:solidFill>
                  <a:prstClr val="black"/>
                </a:solidFill>
                <a:latin typeface="Calibri"/>
                <a:ea typeface="新細明體" panose="02020500000000000000" pitchFamily="18" charset="-120"/>
              </a:rPr>
              <a:pPr defTabSz="921075"/>
              <a:t>13</a:t>
            </a:fld>
            <a:endParaRPr lang="zh-TW" altLang="en-US">
              <a:solidFill>
                <a:prstClr val="black"/>
              </a:solidFill>
              <a:latin typeface="Calibri"/>
              <a:ea typeface="新細明體" panose="02020500000000000000" pitchFamily="18" charset="-120"/>
            </a:endParaRPr>
          </a:p>
        </p:txBody>
      </p:sp>
    </p:spTree>
    <p:extLst>
      <p:ext uri="{BB962C8B-B14F-4D97-AF65-F5344CB8AC3E}">
        <p14:creationId xmlns:p14="http://schemas.microsoft.com/office/powerpoint/2010/main" val="873666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2687"/>
          </a:xfrm>
        </p:spPr>
      </p:sp>
      <p:sp>
        <p:nvSpPr>
          <p:cNvPr id="3" name="備忘稿版面配置區 2"/>
          <p:cNvSpPr>
            <a:spLocks noGrp="1"/>
          </p:cNvSpPr>
          <p:nvPr>
            <p:ph type="body" idx="1"/>
          </p:nvPr>
        </p:nvSpPr>
        <p:spPr/>
        <p:txBody>
          <a:bodyPr>
            <a:normAutofit/>
          </a:bodyPr>
          <a:lstStyle/>
          <a:p>
            <a:r>
              <a:rPr lang="zh-TW" altLang="en-US" dirty="0"/>
              <a:t>過去</a:t>
            </a:r>
          </a:p>
        </p:txBody>
      </p:sp>
      <p:sp>
        <p:nvSpPr>
          <p:cNvPr id="4" name="投影片編號版面配置區 3"/>
          <p:cNvSpPr>
            <a:spLocks noGrp="1"/>
          </p:cNvSpPr>
          <p:nvPr>
            <p:ph type="sldNum" sz="quarter" idx="10"/>
          </p:nvPr>
        </p:nvSpPr>
        <p:spPr/>
        <p:txBody>
          <a:bodyPr/>
          <a:lstStyle/>
          <a:p>
            <a:pPr defTabSz="921075"/>
            <a:fld id="{C6890575-DAF4-47F4-9B10-C25EB8C07491}" type="slidenum">
              <a:rPr lang="zh-TW" altLang="en-US">
                <a:solidFill>
                  <a:prstClr val="black"/>
                </a:solidFill>
                <a:latin typeface="Calibri"/>
                <a:ea typeface="新細明體" panose="02020500000000000000" pitchFamily="18" charset="-120"/>
              </a:rPr>
              <a:pPr defTabSz="921075"/>
              <a:t>14</a:t>
            </a:fld>
            <a:endParaRPr lang="zh-TW" altLang="en-US">
              <a:solidFill>
                <a:prstClr val="black"/>
              </a:solidFill>
              <a:latin typeface="Calibri"/>
              <a:ea typeface="新細明體" panose="02020500000000000000" pitchFamily="18" charset="-120"/>
            </a:endParaRPr>
          </a:p>
        </p:txBody>
      </p:sp>
    </p:spTree>
    <p:extLst>
      <p:ext uri="{BB962C8B-B14F-4D97-AF65-F5344CB8AC3E}">
        <p14:creationId xmlns:p14="http://schemas.microsoft.com/office/powerpoint/2010/main" val="1650736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2687"/>
          </a:xfrm>
        </p:spPr>
      </p:sp>
      <p:sp>
        <p:nvSpPr>
          <p:cNvPr id="3" name="備忘稿版面配置區 2"/>
          <p:cNvSpPr>
            <a:spLocks noGrp="1"/>
          </p:cNvSpPr>
          <p:nvPr>
            <p:ph type="body" idx="1"/>
          </p:nvPr>
        </p:nvSpPr>
        <p:spPr/>
        <p:txBody>
          <a:bodyPr>
            <a:normAutofit/>
          </a:bodyPr>
          <a:lstStyle/>
          <a:p>
            <a:r>
              <a:rPr lang="zh-TW" altLang="en-US" dirty="0"/>
              <a:t>過去</a:t>
            </a:r>
          </a:p>
        </p:txBody>
      </p:sp>
      <p:sp>
        <p:nvSpPr>
          <p:cNvPr id="4" name="投影片編號版面配置區 3"/>
          <p:cNvSpPr>
            <a:spLocks noGrp="1"/>
          </p:cNvSpPr>
          <p:nvPr>
            <p:ph type="sldNum" sz="quarter" idx="10"/>
          </p:nvPr>
        </p:nvSpPr>
        <p:spPr/>
        <p:txBody>
          <a:bodyPr/>
          <a:lstStyle/>
          <a:p>
            <a:pPr defTabSz="921075"/>
            <a:fld id="{C6890575-DAF4-47F4-9B10-C25EB8C07491}" type="slidenum">
              <a:rPr lang="zh-TW" altLang="en-US">
                <a:solidFill>
                  <a:prstClr val="black"/>
                </a:solidFill>
                <a:latin typeface="Calibri"/>
                <a:ea typeface="新細明體" panose="02020500000000000000" pitchFamily="18" charset="-120"/>
              </a:rPr>
              <a:pPr defTabSz="921075"/>
              <a:t>15</a:t>
            </a:fld>
            <a:endParaRPr lang="zh-TW" altLang="en-US">
              <a:solidFill>
                <a:prstClr val="black"/>
              </a:solidFill>
              <a:latin typeface="Calibri"/>
              <a:ea typeface="新細明體" panose="02020500000000000000" pitchFamily="18" charset="-120"/>
            </a:endParaRPr>
          </a:p>
        </p:txBody>
      </p:sp>
    </p:spTree>
    <p:extLst>
      <p:ext uri="{BB962C8B-B14F-4D97-AF65-F5344CB8AC3E}">
        <p14:creationId xmlns:p14="http://schemas.microsoft.com/office/powerpoint/2010/main" val="182370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2687"/>
          </a:xfrm>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C6890575-DAF4-47F4-9B10-C25EB8C07491}" type="slidenum">
              <a:rPr lang="zh-TW" altLang="en-US" smtClean="0"/>
              <a:pPr/>
              <a:t>4</a:t>
            </a:fld>
            <a:endParaRPr lang="zh-TW" altLang="en-US"/>
          </a:p>
        </p:txBody>
      </p:sp>
    </p:spTree>
    <p:extLst>
      <p:ext uri="{BB962C8B-B14F-4D97-AF65-F5344CB8AC3E}">
        <p14:creationId xmlns:p14="http://schemas.microsoft.com/office/powerpoint/2010/main" val="529354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2687"/>
          </a:xfrm>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C6890575-DAF4-47F4-9B10-C25EB8C07491}" type="slidenum">
              <a:rPr lang="zh-TW" altLang="en-US" smtClean="0"/>
              <a:pPr/>
              <a:t>5</a:t>
            </a:fld>
            <a:endParaRPr lang="zh-TW" altLang="en-US"/>
          </a:p>
        </p:txBody>
      </p:sp>
    </p:spTree>
    <p:extLst>
      <p:ext uri="{BB962C8B-B14F-4D97-AF65-F5344CB8AC3E}">
        <p14:creationId xmlns:p14="http://schemas.microsoft.com/office/powerpoint/2010/main" val="2379664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2687"/>
          </a:xfrm>
        </p:spPr>
      </p:sp>
      <p:sp>
        <p:nvSpPr>
          <p:cNvPr id="3" name="備忘稿版面配置區 2"/>
          <p:cNvSpPr>
            <a:spLocks noGrp="1"/>
          </p:cNvSpPr>
          <p:nvPr>
            <p:ph type="body" idx="1"/>
          </p:nvPr>
        </p:nvSpPr>
        <p:spPr/>
        <p:txBody>
          <a:bodyPr>
            <a:normAutofit/>
          </a:bodyPr>
          <a:lstStyle/>
          <a:p>
            <a:r>
              <a:rPr lang="zh-TW" altLang="en-US" dirty="0"/>
              <a:t>過去</a:t>
            </a:r>
          </a:p>
        </p:txBody>
      </p:sp>
      <p:sp>
        <p:nvSpPr>
          <p:cNvPr id="4" name="投影片編號版面配置區 3"/>
          <p:cNvSpPr>
            <a:spLocks noGrp="1"/>
          </p:cNvSpPr>
          <p:nvPr>
            <p:ph type="sldNum" sz="quarter" idx="10"/>
          </p:nvPr>
        </p:nvSpPr>
        <p:spPr/>
        <p:txBody>
          <a:bodyPr/>
          <a:lstStyle/>
          <a:p>
            <a:fld id="{C6890575-DAF4-47F4-9B10-C25EB8C07491}" type="slidenum">
              <a:rPr lang="zh-TW" altLang="en-US" smtClean="0"/>
              <a:pPr/>
              <a:t>6</a:t>
            </a:fld>
            <a:endParaRPr lang="zh-TW" altLang="en-US"/>
          </a:p>
        </p:txBody>
      </p:sp>
    </p:spTree>
    <p:extLst>
      <p:ext uri="{BB962C8B-B14F-4D97-AF65-F5344CB8AC3E}">
        <p14:creationId xmlns:p14="http://schemas.microsoft.com/office/powerpoint/2010/main" val="3015656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2687"/>
          </a:xfrm>
        </p:spPr>
      </p:sp>
      <p:sp>
        <p:nvSpPr>
          <p:cNvPr id="3" name="備忘稿版面配置區 2"/>
          <p:cNvSpPr>
            <a:spLocks noGrp="1"/>
          </p:cNvSpPr>
          <p:nvPr>
            <p:ph type="body" idx="1"/>
          </p:nvPr>
        </p:nvSpPr>
        <p:spPr/>
        <p:txBody>
          <a:bodyPr>
            <a:normAutofit/>
          </a:bodyPr>
          <a:lstStyle/>
          <a:p>
            <a:r>
              <a:rPr lang="zh-TW" altLang="en-US" dirty="0"/>
              <a:t>過去</a:t>
            </a:r>
          </a:p>
        </p:txBody>
      </p:sp>
      <p:sp>
        <p:nvSpPr>
          <p:cNvPr id="4" name="投影片編號版面配置區 3"/>
          <p:cNvSpPr>
            <a:spLocks noGrp="1"/>
          </p:cNvSpPr>
          <p:nvPr>
            <p:ph type="sldNum" sz="quarter" idx="10"/>
          </p:nvPr>
        </p:nvSpPr>
        <p:spPr/>
        <p:txBody>
          <a:bodyPr/>
          <a:lstStyle/>
          <a:p>
            <a:fld id="{C6890575-DAF4-47F4-9B10-C25EB8C07491}" type="slidenum">
              <a:rPr lang="zh-TW" altLang="en-US" smtClean="0"/>
              <a:pPr/>
              <a:t>7</a:t>
            </a:fld>
            <a:endParaRPr lang="zh-TW" altLang="en-US"/>
          </a:p>
        </p:txBody>
      </p:sp>
    </p:spTree>
    <p:extLst>
      <p:ext uri="{BB962C8B-B14F-4D97-AF65-F5344CB8AC3E}">
        <p14:creationId xmlns:p14="http://schemas.microsoft.com/office/powerpoint/2010/main" val="3949010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2687"/>
          </a:xfrm>
        </p:spPr>
      </p:sp>
      <p:sp>
        <p:nvSpPr>
          <p:cNvPr id="3" name="備忘稿版面配置區 2"/>
          <p:cNvSpPr>
            <a:spLocks noGrp="1"/>
          </p:cNvSpPr>
          <p:nvPr>
            <p:ph type="body" idx="1"/>
          </p:nvPr>
        </p:nvSpPr>
        <p:spPr/>
        <p:txBody>
          <a:bodyPr>
            <a:normAutofit/>
          </a:bodyPr>
          <a:lstStyle/>
          <a:p>
            <a:r>
              <a:rPr lang="zh-TW" altLang="en-US" dirty="0"/>
              <a:t>過去</a:t>
            </a:r>
          </a:p>
        </p:txBody>
      </p:sp>
      <p:sp>
        <p:nvSpPr>
          <p:cNvPr id="4" name="投影片編號版面配置區 3"/>
          <p:cNvSpPr>
            <a:spLocks noGrp="1"/>
          </p:cNvSpPr>
          <p:nvPr>
            <p:ph type="sldNum" sz="quarter" idx="10"/>
          </p:nvPr>
        </p:nvSpPr>
        <p:spPr/>
        <p:txBody>
          <a:bodyPr/>
          <a:lstStyle/>
          <a:p>
            <a:fld id="{C6890575-DAF4-47F4-9B10-C25EB8C07491}" type="slidenum">
              <a:rPr lang="zh-TW" altLang="en-US" smtClean="0"/>
              <a:pPr/>
              <a:t>8</a:t>
            </a:fld>
            <a:endParaRPr lang="zh-TW" altLang="en-US"/>
          </a:p>
        </p:txBody>
      </p:sp>
    </p:spTree>
    <p:extLst>
      <p:ext uri="{BB962C8B-B14F-4D97-AF65-F5344CB8AC3E}">
        <p14:creationId xmlns:p14="http://schemas.microsoft.com/office/powerpoint/2010/main" val="832695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2687"/>
          </a:xfrm>
        </p:spPr>
      </p:sp>
      <p:sp>
        <p:nvSpPr>
          <p:cNvPr id="3" name="備忘稿版面配置區 2"/>
          <p:cNvSpPr>
            <a:spLocks noGrp="1"/>
          </p:cNvSpPr>
          <p:nvPr>
            <p:ph type="body" idx="1"/>
          </p:nvPr>
        </p:nvSpPr>
        <p:spPr/>
        <p:txBody>
          <a:bodyPr>
            <a:normAutofit/>
          </a:bodyPr>
          <a:lstStyle/>
          <a:p>
            <a:r>
              <a:rPr lang="zh-TW" altLang="en-US" dirty="0"/>
              <a:t>過去</a:t>
            </a:r>
          </a:p>
        </p:txBody>
      </p:sp>
      <p:sp>
        <p:nvSpPr>
          <p:cNvPr id="4" name="投影片編號版面配置區 3"/>
          <p:cNvSpPr>
            <a:spLocks noGrp="1"/>
          </p:cNvSpPr>
          <p:nvPr>
            <p:ph type="sldNum" sz="quarter" idx="10"/>
          </p:nvPr>
        </p:nvSpPr>
        <p:spPr/>
        <p:txBody>
          <a:bodyPr/>
          <a:lstStyle/>
          <a:p>
            <a:fld id="{C6890575-DAF4-47F4-9B10-C25EB8C07491}" type="slidenum">
              <a:rPr lang="zh-TW" altLang="en-US" smtClean="0"/>
              <a:pPr/>
              <a:t>9</a:t>
            </a:fld>
            <a:endParaRPr lang="zh-TW" altLang="en-US"/>
          </a:p>
        </p:txBody>
      </p:sp>
    </p:spTree>
    <p:extLst>
      <p:ext uri="{BB962C8B-B14F-4D97-AF65-F5344CB8AC3E}">
        <p14:creationId xmlns:p14="http://schemas.microsoft.com/office/powerpoint/2010/main" val="1549681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2687"/>
          </a:xfrm>
        </p:spPr>
      </p:sp>
      <p:sp>
        <p:nvSpPr>
          <p:cNvPr id="3" name="備忘稿版面配置區 2"/>
          <p:cNvSpPr>
            <a:spLocks noGrp="1"/>
          </p:cNvSpPr>
          <p:nvPr>
            <p:ph type="body" idx="1"/>
          </p:nvPr>
        </p:nvSpPr>
        <p:spPr/>
        <p:txBody>
          <a:bodyPr>
            <a:normAutofit/>
          </a:bodyPr>
          <a:lstStyle/>
          <a:p>
            <a:r>
              <a:rPr lang="zh-TW" altLang="en-US" dirty="0"/>
              <a:t>過去</a:t>
            </a:r>
          </a:p>
        </p:txBody>
      </p:sp>
      <p:sp>
        <p:nvSpPr>
          <p:cNvPr id="4" name="投影片編號版面配置區 3"/>
          <p:cNvSpPr>
            <a:spLocks noGrp="1"/>
          </p:cNvSpPr>
          <p:nvPr>
            <p:ph type="sldNum" sz="quarter" idx="10"/>
          </p:nvPr>
        </p:nvSpPr>
        <p:spPr/>
        <p:txBody>
          <a:bodyPr/>
          <a:lstStyle/>
          <a:p>
            <a:fld id="{C6890575-DAF4-47F4-9B10-C25EB8C07491}" type="slidenum">
              <a:rPr lang="zh-TW" altLang="en-US" smtClean="0"/>
              <a:pPr/>
              <a:t>10</a:t>
            </a:fld>
            <a:endParaRPr lang="zh-TW" altLang="en-US"/>
          </a:p>
        </p:txBody>
      </p:sp>
    </p:spTree>
    <p:extLst>
      <p:ext uri="{BB962C8B-B14F-4D97-AF65-F5344CB8AC3E}">
        <p14:creationId xmlns:p14="http://schemas.microsoft.com/office/powerpoint/2010/main" val="3056229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2687"/>
          </a:xfrm>
        </p:spPr>
      </p:sp>
      <p:sp>
        <p:nvSpPr>
          <p:cNvPr id="3" name="備忘稿版面配置區 2"/>
          <p:cNvSpPr>
            <a:spLocks noGrp="1"/>
          </p:cNvSpPr>
          <p:nvPr>
            <p:ph type="body" idx="1"/>
          </p:nvPr>
        </p:nvSpPr>
        <p:spPr/>
        <p:txBody>
          <a:bodyPr>
            <a:normAutofit/>
          </a:bodyPr>
          <a:lstStyle/>
          <a:p>
            <a:r>
              <a:rPr lang="zh-TW" altLang="en-US" dirty="0"/>
              <a:t>過去</a:t>
            </a:r>
          </a:p>
        </p:txBody>
      </p:sp>
      <p:sp>
        <p:nvSpPr>
          <p:cNvPr id="4" name="投影片編號版面配置區 3"/>
          <p:cNvSpPr>
            <a:spLocks noGrp="1"/>
          </p:cNvSpPr>
          <p:nvPr>
            <p:ph type="sldNum" sz="quarter" idx="10"/>
          </p:nvPr>
        </p:nvSpPr>
        <p:spPr/>
        <p:txBody>
          <a:bodyPr/>
          <a:lstStyle/>
          <a:p>
            <a:fld id="{C6890575-DAF4-47F4-9B10-C25EB8C07491}" type="slidenum">
              <a:rPr lang="zh-TW" altLang="en-US" smtClean="0"/>
              <a:pPr/>
              <a:t>11</a:t>
            </a:fld>
            <a:endParaRPr lang="zh-TW" altLang="en-US"/>
          </a:p>
        </p:txBody>
      </p:sp>
    </p:spTree>
    <p:extLst>
      <p:ext uri="{BB962C8B-B14F-4D97-AF65-F5344CB8AC3E}">
        <p14:creationId xmlns:p14="http://schemas.microsoft.com/office/powerpoint/2010/main" val="34930693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6"/>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4DB1BE97-7379-440C-AE1A-20A4208BDE98}" type="datetime1">
              <a:rPr lang="zh-TW" altLang="en-US" smtClean="0"/>
              <a:pPr/>
              <a:t>2019/11/28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a:t>
            </a:fld>
            <a:endParaRPr lang="zh-TW" altLang="en-US"/>
          </a:p>
        </p:txBody>
      </p:sp>
      <p:pic>
        <p:nvPicPr>
          <p:cNvPr id="9" name="圖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5" y="17472"/>
            <a:ext cx="3124948" cy="720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43BE00F0-42B2-4D6A-A66D-B8FE75C6CE39}" type="datetime1">
              <a:rPr lang="zh-TW" altLang="en-US" smtClean="0"/>
              <a:pPr/>
              <a:t>2019/11/28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9"/>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50261D64-EA33-475B-A0CB-5966869A6713}" type="datetime1">
              <a:rPr lang="zh-TW" altLang="en-US" smtClean="0"/>
              <a:pPr/>
              <a:t>2019/11/28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3600"/>
            </a:lvl1pPr>
          </a:lstStyle>
          <a:p>
            <a:r>
              <a:rPr lang="zh-TW" altLang="en-US"/>
              <a:t>按一下以編輯母片標題樣式</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16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25267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43641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3000"/>
            </a:lvl1pPr>
          </a:lstStyle>
          <a:p>
            <a:r>
              <a:rPr lang="zh-TW" altLang="en-US"/>
              <a:t>按一下以編輯母片標題樣式</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48A87A34-81AB-432B-8DAE-1953F412C126}" type="datetimeFigureOut">
              <a:rPr lang="en-US" dirty="0"/>
              <a:t>11/28/2019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4324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zh-TW" altLang="en-US"/>
              <a:t>按一下以編輯母片標題樣式</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1948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12" name="Content Placeholder 3"/>
          <p:cNvSpPr>
            <a:spLocks noGrp="1"/>
          </p:cNvSpPr>
          <p:nvPr>
            <p:ph sz="quarter" idx="13"/>
          </p:nvPr>
        </p:nvSpPr>
        <p:spPr>
          <a:xfrm>
            <a:off x="685331" y="3051013"/>
            <a:ext cx="3829520" cy="274018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13" name="Content Placeholder 5"/>
          <p:cNvSpPr>
            <a:spLocks noGrp="1"/>
          </p:cNvSpPr>
          <p:nvPr>
            <p:ph sz="quarter" idx="14"/>
          </p:nvPr>
        </p:nvSpPr>
        <p:spPr>
          <a:xfrm>
            <a:off x="4629150" y="3051013"/>
            <a:ext cx="3829051" cy="274018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735004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11218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11/28/2019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32913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2400"/>
            </a:lvl1pPr>
          </a:lstStyle>
          <a:p>
            <a:r>
              <a:rPr lang="zh-TW" altLang="en-US"/>
              <a:t>按一下以編輯母片標題樣式</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11/28/2019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17855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14" name="矩形 13"/>
          <p:cNvSpPr/>
          <p:nvPr userDrawn="1"/>
        </p:nvSpPr>
        <p:spPr>
          <a:xfrm>
            <a:off x="9617" y="17729"/>
            <a:ext cx="9144000" cy="692696"/>
          </a:xfrm>
          <a:prstGeom prst="rect">
            <a:avLst/>
          </a:prstGeom>
          <a:solidFill>
            <a:schemeClr val="tx2">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0" y="0"/>
            <a:ext cx="6444208" cy="692696"/>
          </a:xfrm>
        </p:spPr>
        <p:txBody>
          <a:bodyPr>
            <a:noAutofit/>
          </a:bodyPr>
          <a:lstStyle>
            <a:lvl1pPr algn="l">
              <a:defRPr sz="4000" b="1">
                <a:effectLst>
                  <a:outerShdw blurRad="38100" dist="38100" dir="2700000" algn="tl">
                    <a:srgbClr val="000000">
                      <a:alpha val="43137"/>
                    </a:srgbClr>
                  </a:outerShdw>
                </a:effectLst>
                <a:latin typeface="微軟正黑體" pitchFamily="34" charset="-120"/>
                <a:ea typeface="微軟正黑體" pitchFamily="34" charset="-120"/>
              </a:defRPr>
            </a:lvl1pPr>
          </a:lstStyle>
          <a:p>
            <a:r>
              <a:rPr lang="zh-TW" altLang="en-US" dirty="0"/>
              <a:t>按一下以編輯母片標題樣式</a:t>
            </a:r>
          </a:p>
        </p:txBody>
      </p:sp>
      <p:sp>
        <p:nvSpPr>
          <p:cNvPr id="3" name="內容版面配置區 2"/>
          <p:cNvSpPr>
            <a:spLocks noGrp="1"/>
          </p:cNvSpPr>
          <p:nvPr>
            <p:ph idx="1"/>
          </p:nvPr>
        </p:nvSpPr>
        <p:spPr>
          <a:xfrm>
            <a:off x="0" y="1268760"/>
            <a:ext cx="9144000" cy="4824536"/>
          </a:xfrm>
        </p:spPr>
        <p:txBody>
          <a:bodyPr/>
          <a:lstStyle>
            <a:lvl1pPr>
              <a:defRPr sz="2800">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a:xfrm>
            <a:off x="6732240" y="6356351"/>
            <a:ext cx="2133600" cy="365125"/>
          </a:xfrm>
        </p:spPr>
        <p:txBody>
          <a:bodyPr/>
          <a:lstStyle/>
          <a:p>
            <a:fld id="{E03B0D8D-51E4-48FD-B85A-1654724744B5}" type="datetime1">
              <a:rPr lang="zh-TW" altLang="en-US" smtClean="0"/>
              <a:pPr/>
              <a:t>2019/11/28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a:xfrm>
            <a:off x="-1692696" y="6453336"/>
            <a:ext cx="2133600" cy="365125"/>
          </a:xfrm>
        </p:spPr>
        <p:txBody>
          <a:bodyPr/>
          <a:lstStyle>
            <a:lvl1pPr>
              <a:defRPr b="1">
                <a:latin typeface="微軟正黑體" pitchFamily="34" charset="-120"/>
                <a:ea typeface="微軟正黑體" pitchFamily="34" charset="-120"/>
              </a:defRPr>
            </a:lvl1pPr>
          </a:lstStyle>
          <a:p>
            <a:fld id="{73DA0BB7-265A-403C-9275-D587AB510EDC}" type="slidenum">
              <a:rPr lang="zh-TW" altLang="en-US" smtClean="0"/>
              <a:pPr/>
              <a:t>‹#›</a:t>
            </a:fld>
            <a:endParaRPr lang="zh-TW" altLang="en-US" dirty="0"/>
          </a:p>
        </p:txBody>
      </p:sp>
      <p:cxnSp>
        <p:nvCxnSpPr>
          <p:cNvPr id="9" name="直線接點 8"/>
          <p:cNvCxnSpPr/>
          <p:nvPr userDrawn="1"/>
        </p:nvCxnSpPr>
        <p:spPr>
          <a:xfrm>
            <a:off x="0" y="694367"/>
            <a:ext cx="9144000" cy="0"/>
          </a:xfrm>
          <a:prstGeom prst="line">
            <a:avLst/>
          </a:prstGeom>
          <a:ln/>
        </p:spPr>
        <p:style>
          <a:lnRef idx="2">
            <a:schemeClr val="dk1"/>
          </a:lnRef>
          <a:fillRef idx="0">
            <a:schemeClr val="dk1"/>
          </a:fillRef>
          <a:effectRef idx="1">
            <a:schemeClr val="dk1"/>
          </a:effectRef>
          <a:fontRef idx="minor">
            <a:schemeClr val="tx1"/>
          </a:fontRef>
        </p:style>
      </p:cxnSp>
      <p:sp>
        <p:nvSpPr>
          <p:cNvPr id="12" name="標題 1"/>
          <p:cNvSpPr txBox="1">
            <a:spLocks/>
          </p:cNvSpPr>
          <p:nvPr userDrawn="1"/>
        </p:nvSpPr>
        <p:spPr>
          <a:xfrm>
            <a:off x="-36512" y="80704"/>
            <a:ext cx="8229600" cy="684000"/>
          </a:xfrm>
          <a:prstGeom prst="rect">
            <a:avLst/>
          </a:prstGeom>
        </p:spPr>
        <p:txBody>
          <a:bodyPr vert="horz" lIns="91440" tIns="45720" rIns="91440" bIns="45720" rtlCol="0" anchor="ctr">
            <a:normAutofit fontScale="97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TW" alt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13" name="內容版面配置區 2"/>
          <p:cNvSpPr>
            <a:spLocks noGrp="1"/>
          </p:cNvSpPr>
          <p:nvPr>
            <p:ph idx="13"/>
          </p:nvPr>
        </p:nvSpPr>
        <p:spPr>
          <a:xfrm>
            <a:off x="0" y="716143"/>
            <a:ext cx="5868144" cy="648072"/>
          </a:xfrm>
        </p:spPr>
        <p:txBody>
          <a:bodyPr>
            <a:normAutofit/>
          </a:bodyPr>
          <a:lstStyle>
            <a:lvl1pPr algn="l">
              <a:buNone/>
              <a:defRPr sz="3600" b="1">
                <a:solidFill>
                  <a:srgbClr val="0000FF"/>
                </a:solidFill>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a:t>按一下以編輯母片文字樣式</a:t>
            </a:r>
          </a:p>
        </p:txBody>
      </p:sp>
      <p:pic>
        <p:nvPicPr>
          <p:cNvPr id="15" name="圖片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86666" y="17472"/>
            <a:ext cx="2343711" cy="540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4451227" cy="2023254"/>
          </a:xfrm>
        </p:spPr>
        <p:txBody>
          <a:bodyPr anchor="b"/>
          <a:lstStyle>
            <a:lvl1pPr algn="ctr">
              <a:defRPr sz="24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568602" y="609601"/>
            <a:ext cx="2441519"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685346" y="2632853"/>
            <a:ext cx="4451212" cy="3158347"/>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11/28/2019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18205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24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11/28/2019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7372583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240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11/28/2019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81763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609600"/>
            <a:ext cx="6977064" cy="2992904"/>
          </a:xfrm>
        </p:spPr>
        <p:txBody>
          <a:bodyPr anchor="ctr"/>
          <a:lstStyle>
            <a:lvl1pPr>
              <a:defRPr sz="2400"/>
            </a:lvl1pPr>
          </a:lstStyle>
          <a:p>
            <a:r>
              <a:rPr lang="zh-TW" altLang="en-US"/>
              <a:t>按一下以編輯母片標題樣式</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11/28/2019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751116" y="754166"/>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4" name="TextBox 13"/>
          <p:cNvSpPr txBox="1"/>
          <p:nvPr/>
        </p:nvSpPr>
        <p:spPr>
          <a:xfrm>
            <a:off x="7918169" y="2993578"/>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41862848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240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11/28/2019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515401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欄">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zh-TW" altLang="en-US"/>
              <a:t>按一下以編輯母片標題樣式</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3" name="Date Placeholder 2"/>
          <p:cNvSpPr>
            <a:spLocks noGrp="1"/>
          </p:cNvSpPr>
          <p:nvPr>
            <p:ph type="dt" sz="half" idx="10"/>
          </p:nvPr>
        </p:nvSpPr>
        <p:spPr/>
        <p:txBody>
          <a:bodyPr/>
          <a:lstStyle/>
          <a:p>
            <a:fld id="{48A87A34-81AB-432B-8DAE-1953F412C126}" type="datetimeFigureOut">
              <a:rPr lang="en-US" dirty="0"/>
              <a:t>11/28/2019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715392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圖片欄">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zh-TW" altLang="en-US"/>
              <a:t>按一下以編輯母片標題樣式</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TW" altLang="en-US"/>
              <a:t>按一下圖示以新增圖片</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TW" altLang="en-US"/>
              <a:t>按一下圖示以新增圖片</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TW" altLang="en-US"/>
              <a:t>按一下圖示以新增圖片</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3" name="Date Placeholder 2"/>
          <p:cNvSpPr>
            <a:spLocks noGrp="1"/>
          </p:cNvSpPr>
          <p:nvPr>
            <p:ph type="dt" sz="half" idx="10"/>
          </p:nvPr>
        </p:nvSpPr>
        <p:spPr/>
        <p:txBody>
          <a:bodyPr/>
          <a:lstStyle/>
          <a:p>
            <a:fld id="{48A87A34-81AB-432B-8DAE-1953F412C126}" type="datetimeFigureOut">
              <a:rPr lang="en-US" dirty="0"/>
              <a:t>11/28/2019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87778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230819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zh-TW" altLang="en-US"/>
              <a:t>按一下以編輯母片標題樣式</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519140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40"/>
            <a:ext cx="8229600" cy="58515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4"/>
          <p:cNvSpPr>
            <a:spLocks noGrp="1" noChangeArrowheads="1"/>
          </p:cNvSpPr>
          <p:nvPr>
            <p:ph type="dt" sz="half" idx="10"/>
          </p:nvPr>
        </p:nvSpPr>
        <p:spPr>
          <a:ln/>
        </p:spPr>
        <p:txBody>
          <a:bodyPr/>
          <a:lstStyle>
            <a:lvl1pPr>
              <a:defRPr/>
            </a:lvl1pPr>
          </a:lstStyle>
          <a:p>
            <a:pPr>
              <a:defRPr/>
            </a:pPr>
            <a:fld id="{6672C367-201A-49BD-8EBD-D901B70D8517}" type="datetime1">
              <a:rPr lang="zh-TW" altLang="en-US"/>
              <a:pPr>
                <a:defRPr/>
              </a:pPr>
              <a:t>2019/11/28</a:t>
            </a:fld>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r>
              <a:rPr lang="zh-TW" altLang="en-US"/>
              <a:t>1</a:t>
            </a: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D2FF50EB-C07A-4E42-9E66-A7AACB09DD3D}" type="slidenum">
              <a:rPr lang="zh-TW" altLang="en-US"/>
              <a:pPr>
                <a:defRPr/>
              </a:pPr>
              <a:t>‹#›</a:t>
            </a:fld>
            <a:endParaRPr lang="en-US" altLang="zh-TW"/>
          </a:p>
        </p:txBody>
      </p:sp>
    </p:spTree>
    <p:extLst>
      <p:ext uri="{BB962C8B-B14F-4D97-AF65-F5344CB8AC3E}">
        <p14:creationId xmlns:p14="http://schemas.microsoft.com/office/powerpoint/2010/main" val="2702181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98FC3AF7-48DD-4D1C-B414-63855A8AE31F}" type="datetime1">
              <a:rPr lang="zh-TW" altLang="en-US" smtClean="0"/>
              <a:pPr/>
              <a:t>2019/11/28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標題及物件">
    <p:spTree>
      <p:nvGrpSpPr>
        <p:cNvPr id="1" name=""/>
        <p:cNvGrpSpPr/>
        <p:nvPr/>
      </p:nvGrpSpPr>
      <p:grpSpPr>
        <a:xfrm>
          <a:off x="0" y="0"/>
          <a:ext cx="0" cy="0"/>
          <a:chOff x="0" y="0"/>
          <a:chExt cx="0" cy="0"/>
        </a:xfrm>
      </p:grpSpPr>
      <p:sp>
        <p:nvSpPr>
          <p:cNvPr id="14" name="矩形 13"/>
          <p:cNvSpPr/>
          <p:nvPr userDrawn="1"/>
        </p:nvSpPr>
        <p:spPr>
          <a:xfrm>
            <a:off x="9617" y="17729"/>
            <a:ext cx="9144000" cy="692696"/>
          </a:xfrm>
          <a:prstGeom prst="rect">
            <a:avLst/>
          </a:prstGeom>
          <a:solidFill>
            <a:schemeClr val="tx2">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0" y="0"/>
            <a:ext cx="6444208" cy="692696"/>
          </a:xfrm>
        </p:spPr>
        <p:txBody>
          <a:bodyPr>
            <a:noAutofit/>
          </a:bodyPr>
          <a:lstStyle>
            <a:lvl1pPr algn="l">
              <a:defRPr sz="4000" b="1">
                <a:effectLst>
                  <a:outerShdw blurRad="38100" dist="38100" dir="2700000" algn="tl">
                    <a:srgbClr val="000000">
                      <a:alpha val="43137"/>
                    </a:srgbClr>
                  </a:outerShdw>
                </a:effectLst>
                <a:latin typeface="微軟正黑體" pitchFamily="34" charset="-120"/>
                <a:ea typeface="微軟正黑體" pitchFamily="34" charset="-120"/>
              </a:defRPr>
            </a:lvl1pPr>
          </a:lstStyle>
          <a:p>
            <a:r>
              <a:rPr lang="zh-TW" altLang="en-US" dirty="0"/>
              <a:t>按一下以編輯母片標題樣式</a:t>
            </a:r>
          </a:p>
        </p:txBody>
      </p:sp>
      <p:sp>
        <p:nvSpPr>
          <p:cNvPr id="3" name="內容版面配置區 2"/>
          <p:cNvSpPr>
            <a:spLocks noGrp="1"/>
          </p:cNvSpPr>
          <p:nvPr>
            <p:ph idx="1"/>
          </p:nvPr>
        </p:nvSpPr>
        <p:spPr>
          <a:xfrm>
            <a:off x="0" y="1268760"/>
            <a:ext cx="9144000" cy="4824536"/>
          </a:xfrm>
        </p:spPr>
        <p:txBody>
          <a:bodyPr/>
          <a:lstStyle>
            <a:lvl1pPr>
              <a:defRPr sz="2800">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a:xfrm>
            <a:off x="6732240" y="6356351"/>
            <a:ext cx="2133600" cy="365125"/>
          </a:xfrm>
        </p:spPr>
        <p:txBody>
          <a:bodyPr/>
          <a:lstStyle/>
          <a:p>
            <a:fld id="{E03B0D8D-51E4-48FD-B85A-1654724744B5}" type="datetime1">
              <a:rPr lang="zh-TW" altLang="en-US" smtClean="0"/>
              <a:pPr/>
              <a:t>2019/11/28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a:xfrm>
            <a:off x="-1692696" y="6453336"/>
            <a:ext cx="2133600" cy="365125"/>
          </a:xfrm>
        </p:spPr>
        <p:txBody>
          <a:bodyPr/>
          <a:lstStyle>
            <a:lvl1pPr>
              <a:defRPr b="1">
                <a:latin typeface="微軟正黑體" pitchFamily="34" charset="-120"/>
                <a:ea typeface="微軟正黑體" pitchFamily="34" charset="-120"/>
              </a:defRPr>
            </a:lvl1pPr>
          </a:lstStyle>
          <a:p>
            <a:fld id="{73DA0BB7-265A-403C-9275-D587AB510EDC}" type="slidenum">
              <a:rPr lang="zh-TW" altLang="en-US" smtClean="0"/>
              <a:pPr/>
              <a:t>‹#›</a:t>
            </a:fld>
            <a:endParaRPr lang="zh-TW" altLang="en-US" dirty="0"/>
          </a:p>
        </p:txBody>
      </p:sp>
      <p:cxnSp>
        <p:nvCxnSpPr>
          <p:cNvPr id="9" name="直線接點 8"/>
          <p:cNvCxnSpPr/>
          <p:nvPr userDrawn="1"/>
        </p:nvCxnSpPr>
        <p:spPr>
          <a:xfrm>
            <a:off x="0" y="694367"/>
            <a:ext cx="9144000" cy="0"/>
          </a:xfrm>
          <a:prstGeom prst="line">
            <a:avLst/>
          </a:prstGeom>
          <a:ln/>
        </p:spPr>
        <p:style>
          <a:lnRef idx="2">
            <a:schemeClr val="dk1"/>
          </a:lnRef>
          <a:fillRef idx="0">
            <a:schemeClr val="dk1"/>
          </a:fillRef>
          <a:effectRef idx="1">
            <a:schemeClr val="dk1"/>
          </a:effectRef>
          <a:fontRef idx="minor">
            <a:schemeClr val="tx1"/>
          </a:fontRef>
        </p:style>
      </p:cxnSp>
      <p:sp>
        <p:nvSpPr>
          <p:cNvPr id="12" name="標題 1"/>
          <p:cNvSpPr txBox="1">
            <a:spLocks/>
          </p:cNvSpPr>
          <p:nvPr userDrawn="1"/>
        </p:nvSpPr>
        <p:spPr>
          <a:xfrm>
            <a:off x="-36512" y="80704"/>
            <a:ext cx="8229600" cy="684000"/>
          </a:xfrm>
          <a:prstGeom prst="rect">
            <a:avLst/>
          </a:prstGeom>
        </p:spPr>
        <p:txBody>
          <a:bodyPr vert="horz" lIns="91440" tIns="45720" rIns="91440" bIns="45720" rtlCol="0" anchor="ctr">
            <a:normAutofit fontScale="97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TW" alt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13" name="內容版面配置區 2"/>
          <p:cNvSpPr>
            <a:spLocks noGrp="1"/>
          </p:cNvSpPr>
          <p:nvPr>
            <p:ph idx="13"/>
          </p:nvPr>
        </p:nvSpPr>
        <p:spPr>
          <a:xfrm>
            <a:off x="0" y="716143"/>
            <a:ext cx="5868144" cy="648072"/>
          </a:xfrm>
        </p:spPr>
        <p:txBody>
          <a:bodyPr>
            <a:normAutofit/>
          </a:bodyPr>
          <a:lstStyle>
            <a:lvl1pPr algn="l">
              <a:buNone/>
              <a:defRPr sz="3600" b="1">
                <a:solidFill>
                  <a:srgbClr val="0000FF"/>
                </a:solidFill>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a:t>按一下以編輯母片文字樣式</a:t>
            </a:r>
          </a:p>
        </p:txBody>
      </p:sp>
      <p:pic>
        <p:nvPicPr>
          <p:cNvPr id="15" name="圖片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86666" y="17472"/>
            <a:ext cx="2343711" cy="540000"/>
          </a:xfrm>
          <a:prstGeom prst="rect">
            <a:avLst/>
          </a:prstGeom>
        </p:spPr>
      </p:pic>
    </p:spTree>
    <p:extLst>
      <p:ext uri="{BB962C8B-B14F-4D97-AF65-F5344CB8AC3E}">
        <p14:creationId xmlns:p14="http://schemas.microsoft.com/office/powerpoint/2010/main" val="3653234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7435AF62-9322-4F05-A8CA-74F0475A60C4}" type="datetime1">
              <a:rPr lang="zh-TW" altLang="en-US" smtClean="0"/>
              <a:pPr/>
              <a:t>2019/11/28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C86DD708-BD5F-4A47-AD42-B233F44B4869}" type="datetime1">
              <a:rPr lang="zh-TW" altLang="en-US" smtClean="0"/>
              <a:pPr/>
              <a:t>2019/11/28</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99AAAFA3-7A88-43E4-8831-7F4538198576}" type="datetime1">
              <a:rPr lang="zh-TW" altLang="en-US" smtClean="0"/>
              <a:pPr/>
              <a:t>2019/11/28</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4E068BEB-32D2-4C7E-83F7-C6AE02E82D26}" type="datetime1">
              <a:rPr lang="zh-TW" altLang="en-US" smtClean="0"/>
              <a:pPr/>
              <a:t>2019/11/28</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70722E92-A360-4B1E-A511-223B28B5CCDA}" type="datetime1">
              <a:rPr lang="zh-TW" altLang="en-US" smtClean="0"/>
              <a:pPr/>
              <a:t>2019/11/28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42827A9C-EF4E-4981-A90C-D94B72E684C3}" type="datetime1">
              <a:rPr lang="zh-TW" altLang="en-US" smtClean="0"/>
              <a:pPr/>
              <a:t>2019/11/28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2.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zh-TW" altLang="en-US" dirty="0"/>
              <a:t>按一下以編輯母片標題樣式</a:t>
            </a:r>
          </a:p>
        </p:txBody>
      </p:sp>
      <p:sp>
        <p:nvSpPr>
          <p:cNvPr id="3" name="文字版面配置區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505258-C188-428C-9F59-D988D086D939}" type="datetime1">
              <a:rPr lang="zh-TW" altLang="en-US" smtClean="0"/>
              <a:pPr/>
              <a:t>2019/11/28</a:t>
            </a:fld>
            <a:endParaRPr lang="zh-TW" altLang="en-US"/>
          </a:p>
        </p:txBody>
      </p:sp>
      <p:sp>
        <p:nvSpPr>
          <p:cNvPr id="5" name="頁尾版面配置區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DA0BB7-265A-403C-9275-D587AB510EDC}"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1">
            <a:alphaModFix amt="7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750">
                <a:solidFill>
                  <a:schemeClr val="tx1"/>
                </a:solidFill>
              </a:defRPr>
            </a:lvl1pPr>
          </a:lstStyle>
          <a:p>
            <a:fld id="{48A87A34-81AB-432B-8DAE-1953F412C126}" type="datetimeFigureOut">
              <a:rPr lang="en-US" dirty="0"/>
              <a:pPr/>
              <a:t>11/28/2019</a:t>
            </a:fld>
            <a:endParaRPr lang="en-US" dirty="0"/>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750">
                <a:solidFill>
                  <a:schemeClr val="tx1"/>
                </a:solidFill>
              </a:defRPr>
            </a:lvl1pPr>
          </a:lstStyle>
          <a:p>
            <a:endParaRPr lang="en-US" dirty="0"/>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750">
                <a:solidFill>
                  <a:schemeClr val="tx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3570746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Lst>
  <p:txStyles>
    <p:title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tx1"/>
        </a:buClr>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7.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8.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4000"/>
            <a:lum/>
          </a:blip>
          <a:srcRect/>
          <a:stretch>
            <a:fillRect/>
          </a:stretch>
        </a:blipFill>
        <a:effectLst/>
      </p:bgPr>
    </p:bg>
    <p:spTree>
      <p:nvGrpSpPr>
        <p:cNvPr id="1" name=""/>
        <p:cNvGrpSpPr/>
        <p:nvPr/>
      </p:nvGrpSpPr>
      <p:grpSpPr>
        <a:xfrm>
          <a:off x="0" y="0"/>
          <a:ext cx="0" cy="0"/>
          <a:chOff x="0" y="0"/>
          <a:chExt cx="0" cy="0"/>
        </a:xfrm>
      </p:grpSpPr>
      <p:sp>
        <p:nvSpPr>
          <p:cNvPr id="8" name="Rectangle 4"/>
          <p:cNvSpPr>
            <a:spLocks noGrp="1" noChangeArrowheads="1"/>
          </p:cNvSpPr>
          <p:nvPr>
            <p:ph type="ctrTitle"/>
          </p:nvPr>
        </p:nvSpPr>
        <p:spPr>
          <a:xfrm>
            <a:off x="402027" y="2276872"/>
            <a:ext cx="8424936" cy="2520280"/>
          </a:xfrm>
        </p:spPr>
        <p:txBody>
          <a:bodyPr>
            <a:normAutofit fontScale="90000"/>
          </a:bodyPr>
          <a:lstStyle/>
          <a:p>
            <a:r>
              <a:rPr lang="en-US" altLang="zh-TW" sz="3600" b="1" dirty="0" smtClean="0">
                <a:ln w="1905"/>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108</a:t>
            </a:r>
            <a:r>
              <a:rPr lang="zh-TW" altLang="en-US" sz="3600" b="1" dirty="0">
                <a:ln w="1905"/>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年度污水處理廠</a:t>
            </a:r>
            <a:r>
              <a:rPr lang="zh-TW" altLang="en-US" sz="3600" b="1" dirty="0" smtClean="0">
                <a:ln w="1905"/>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績優單位經驗分享</a:t>
            </a:r>
            <a:r>
              <a:rPr lang="en-US" altLang="zh-TW" sz="3600" b="1" dirty="0" smtClean="0">
                <a:ln w="1905"/>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r>
            <a:br>
              <a:rPr lang="en-US" altLang="zh-TW" sz="3600" b="1" dirty="0" smtClean="0">
                <a:ln w="1905"/>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br>
            <a:r>
              <a:rPr lang="en-US" altLang="zh-TW" sz="3600" b="1" dirty="0">
                <a:ln w="1905"/>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r>
            <a:br>
              <a:rPr lang="en-US" altLang="zh-TW" sz="3600" b="1" dirty="0">
                <a:ln w="1905"/>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br>
            <a:r>
              <a:rPr lang="zh-TW" altLang="en-US" sz="3600" b="1" dirty="0" smtClean="0">
                <a:ln w="1905"/>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單位：</a:t>
            </a:r>
            <a:r>
              <a:rPr lang="zh-TW" altLang="en-US" sz="3600" b="1" dirty="0">
                <a:ln w="1905"/>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土城</a:t>
            </a:r>
            <a:r>
              <a:rPr lang="zh-TW" altLang="en-US" sz="3600" b="1" dirty="0" smtClean="0">
                <a:ln w="1905"/>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工業區服務中心</a:t>
            </a:r>
            <a:r>
              <a:rPr lang="en-US" altLang="zh-TW" sz="3600" b="1" dirty="0">
                <a:ln w="1905"/>
                <a:effectLst>
                  <a:outerShdw blurRad="38100" dist="38100" dir="2700000" algn="tl">
                    <a:srgbClr val="000000">
                      <a:alpha val="43137"/>
                    </a:srgbClr>
                  </a:outerShdw>
                </a:effectLst>
                <a:latin typeface="微軟正黑體" pitchFamily="34" charset="-120"/>
                <a:ea typeface="微軟正黑體" pitchFamily="34" charset="-120"/>
              </a:rPr>
              <a:t/>
            </a:r>
            <a:br>
              <a:rPr lang="en-US" altLang="zh-TW" sz="3600" b="1" dirty="0">
                <a:ln w="1905"/>
                <a:effectLst>
                  <a:outerShdw blurRad="38100" dist="38100" dir="2700000" algn="tl">
                    <a:srgbClr val="000000">
                      <a:alpha val="43137"/>
                    </a:srgbClr>
                  </a:outerShdw>
                </a:effectLst>
                <a:latin typeface="微軟正黑體" pitchFamily="34" charset="-120"/>
                <a:ea typeface="微軟正黑體" pitchFamily="34" charset="-120"/>
              </a:rPr>
            </a:br>
            <a:endParaRPr lang="zh-TW" altLang="en-US" sz="5400" b="1" dirty="0">
              <a:ln w="1905"/>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12" name="Rectangle 10"/>
          <p:cNvSpPr>
            <a:spLocks noChangeArrowheads="1"/>
          </p:cNvSpPr>
          <p:nvPr/>
        </p:nvSpPr>
        <p:spPr bwMode="auto">
          <a:xfrm>
            <a:off x="5652120" y="4976055"/>
            <a:ext cx="3405123" cy="1016305"/>
          </a:xfrm>
          <a:prstGeom prst="rect">
            <a:avLst/>
          </a:prstGeom>
          <a:noFill/>
          <a:ln w="9525">
            <a:noFill/>
            <a:miter lim="800000"/>
            <a:headEnd/>
            <a:tailEnd/>
          </a:ln>
          <a:effectLst/>
        </p:spPr>
        <p:txBody>
          <a:bodyPr wrap="square" lIns="92075" tIns="46038" rIns="92075" bIns="46038">
            <a:spAutoFit/>
          </a:bodyPr>
          <a:lstStyle/>
          <a:p>
            <a:pPr algn="r" defTabSz="762000">
              <a:defRPr/>
            </a:pPr>
            <a:r>
              <a:rPr lang="zh-TW" altLang="en-US" sz="3000" b="1" dirty="0" smtClean="0">
                <a:ln w="0"/>
                <a:effectLst>
                  <a:outerShdw blurRad="38100" dist="19050" dir="2700000" algn="tl" rotWithShape="0">
                    <a:schemeClr val="dk1">
                      <a:alpha val="40000"/>
                    </a:schemeClr>
                  </a:outerShdw>
                </a:effectLst>
                <a:latin typeface="標楷體" panose="03000509000000000000" pitchFamily="65" charset="-120"/>
                <a:ea typeface="標楷體" panose="03000509000000000000" pitchFamily="65" charset="-120"/>
              </a:rPr>
              <a:t>報告</a:t>
            </a:r>
            <a:r>
              <a:rPr lang="zh-TW" altLang="en-US" sz="3000" b="1" dirty="0">
                <a:ln w="0"/>
                <a:effectLst>
                  <a:outerShdw blurRad="38100" dist="19050" dir="2700000" algn="tl" rotWithShape="0">
                    <a:schemeClr val="dk1">
                      <a:alpha val="40000"/>
                    </a:schemeClr>
                  </a:outerShdw>
                </a:effectLst>
                <a:latin typeface="標楷體" panose="03000509000000000000" pitchFamily="65" charset="-120"/>
                <a:ea typeface="標楷體" panose="03000509000000000000" pitchFamily="65" charset="-120"/>
              </a:rPr>
              <a:t>人</a:t>
            </a:r>
            <a:r>
              <a:rPr lang="zh-TW" altLang="en-US" sz="3000" b="1" dirty="0" smtClean="0">
                <a:ln w="0"/>
                <a:effectLst>
                  <a:outerShdw blurRad="38100" dist="19050" dir="2700000" algn="tl" rotWithShape="0">
                    <a:schemeClr val="dk1">
                      <a:alpha val="40000"/>
                    </a:schemeClr>
                  </a:outerShdw>
                </a:effectLst>
                <a:latin typeface="標楷體" panose="03000509000000000000" pitchFamily="65" charset="-120"/>
                <a:ea typeface="標楷體" panose="03000509000000000000" pitchFamily="65" charset="-120"/>
              </a:rPr>
              <a:t>：林國智</a:t>
            </a:r>
            <a:endParaRPr lang="en-US" altLang="zh-TW" sz="3000" b="1" dirty="0" smtClean="0">
              <a:ln w="0"/>
              <a:effectLst>
                <a:outerShdw blurRad="38100" dist="19050" dir="2700000" algn="tl" rotWithShape="0">
                  <a:schemeClr val="dk1">
                    <a:alpha val="40000"/>
                  </a:schemeClr>
                </a:outerShdw>
              </a:effectLst>
              <a:latin typeface="標楷體" panose="03000509000000000000" pitchFamily="65" charset="-120"/>
              <a:ea typeface="標楷體" panose="03000509000000000000" pitchFamily="65" charset="-120"/>
            </a:endParaRPr>
          </a:p>
          <a:p>
            <a:pPr algn="r" defTabSz="762000">
              <a:defRPr/>
            </a:pPr>
            <a:r>
              <a:rPr lang="zh-TW" altLang="en-US" sz="3000" b="1" dirty="0" smtClean="0">
                <a:ln w="0"/>
                <a:effectLst>
                  <a:outerShdw blurRad="38100" dist="19050" dir="2700000" algn="tl" rotWithShape="0">
                    <a:schemeClr val="dk1">
                      <a:alpha val="40000"/>
                    </a:schemeClr>
                  </a:outerShdw>
                </a:effectLst>
                <a:latin typeface="標楷體" panose="03000509000000000000" pitchFamily="65" charset="-120"/>
                <a:ea typeface="標楷體" panose="03000509000000000000" pitchFamily="65" charset="-120"/>
              </a:rPr>
              <a:t>陳嘉齡</a:t>
            </a:r>
            <a:endParaRPr lang="zh-TW" altLang="en-US" sz="3000" b="1" dirty="0">
              <a:ln w="0"/>
              <a:effectLst>
                <a:outerShdw blurRad="38100" dist="19050" dir="2700000" algn="tl" rotWithShape="0">
                  <a:schemeClr val="dk1">
                    <a:alpha val="40000"/>
                  </a:schemeClr>
                </a:outerShdw>
              </a:effectLst>
              <a:latin typeface="標楷體" panose="03000509000000000000" pitchFamily="65" charset="-120"/>
              <a:ea typeface="標楷體" panose="03000509000000000000" pitchFamily="65" charset="-120"/>
            </a:endParaRPr>
          </a:p>
        </p:txBody>
      </p:sp>
      <p:sp>
        <p:nvSpPr>
          <p:cNvPr id="11" name="文字方塊 10"/>
          <p:cNvSpPr txBox="1"/>
          <p:nvPr/>
        </p:nvSpPr>
        <p:spPr>
          <a:xfrm>
            <a:off x="5652120" y="6423721"/>
            <a:ext cx="3454792" cy="461665"/>
          </a:xfrm>
          <a:prstGeom prst="rect">
            <a:avLst/>
          </a:prstGeom>
          <a:noFill/>
        </p:spPr>
        <p:txBody>
          <a:bodyPr wrap="none" rtlCol="0">
            <a:spAutoFit/>
          </a:bodyPr>
          <a:lstStyle/>
          <a:p>
            <a:r>
              <a:rPr lang="zh-TW" altLang="en-US" sz="2400" b="1" spc="3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民國 </a:t>
            </a:r>
            <a:r>
              <a:rPr lang="en-US" altLang="zh-TW" sz="2400" b="1" spc="3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108</a:t>
            </a:r>
            <a:r>
              <a:rPr lang="zh-TW" altLang="en-US" sz="2400" b="1" spc="3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年</a:t>
            </a:r>
            <a:r>
              <a:rPr lang="en-US" altLang="zh-TW" sz="2400" b="1" spc="3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12</a:t>
            </a:r>
            <a:r>
              <a:rPr lang="zh-TW" altLang="en-US" sz="2400" b="1" spc="3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月</a:t>
            </a:r>
            <a:r>
              <a:rPr lang="en-US" altLang="zh-TW" sz="2400" b="1" spc="3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10</a:t>
            </a:r>
            <a:r>
              <a:rPr lang="zh-TW" altLang="en-US" sz="2400" b="1" spc="3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日</a:t>
            </a:r>
            <a:endParaRPr lang="zh-TW" altLang="en-US" sz="2400" b="1" spc="3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7144721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600" dirty="0" smtClean="0"/>
              <a:t>3</a:t>
            </a:r>
            <a:r>
              <a:rPr lang="en-US" altLang="zh-TW" sz="3600" dirty="0" smtClean="0"/>
              <a:t>-5.</a:t>
            </a:r>
            <a:r>
              <a:rPr lang="zh-TW" altLang="en-US" sz="2800" kern="0" dirty="0">
                <a:solidFill>
                  <a:prstClr val="black"/>
                </a:solidFill>
                <a:effectLst/>
                <a:latin typeface="標楷體" panose="03000509000000000000" pitchFamily="65" charset="-120"/>
                <a:ea typeface="標楷體" panose="03000509000000000000" pitchFamily="65" charset="-120"/>
              </a:rPr>
              <a:t>環保、創新、操作維護經驗分享</a:t>
            </a:r>
            <a:endParaRPr lang="zh-TW" altLang="en-US" sz="2800" dirty="0"/>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10</a:t>
            </a:fld>
            <a:endParaRPr lang="zh-TW" altLang="en-US" dirty="0"/>
          </a:p>
        </p:txBody>
      </p:sp>
      <p:sp>
        <p:nvSpPr>
          <p:cNvPr id="7" name="Rectangle 7"/>
          <p:cNvSpPr>
            <a:spLocks noChangeArrowheads="1"/>
          </p:cNvSpPr>
          <p:nvPr/>
        </p:nvSpPr>
        <p:spPr bwMode="auto">
          <a:xfrm>
            <a:off x="25151" y="836712"/>
            <a:ext cx="9001125" cy="5856287"/>
          </a:xfrm>
          <a:prstGeom prst="rect">
            <a:avLst/>
          </a:prstGeom>
          <a:solidFill>
            <a:srgbClr val="FFFFCC"/>
          </a:solidFill>
          <a:ln w="25400">
            <a:solidFill>
              <a:srgbClr val="993300"/>
            </a:solidFill>
            <a:miter lim="800000"/>
            <a:headEnd/>
            <a:tailEnd/>
          </a:ln>
          <a:effectLst>
            <a:outerShdw dist="107763" dir="2700000" algn="ctr" rotWithShape="0">
              <a:srgbClr val="0099FF">
                <a:alpha val="50000"/>
              </a:srgbClr>
            </a:outerShdw>
          </a:effectLst>
        </p:spPr>
        <p:txBody>
          <a:bodyPr lIns="64505" tIns="32252" rIns="64505" bIns="32252"/>
          <a:lstStyle>
            <a:lvl1pPr>
              <a:defRPr kumimoji="1" sz="2400">
                <a:solidFill>
                  <a:schemeClr val="tx1"/>
                </a:solidFill>
                <a:latin typeface="Tahoma" panose="020B0604030504040204" pitchFamily="34" charset="0"/>
                <a:ea typeface="華康粗圓體" pitchFamily="49" charset="-120"/>
              </a:defRPr>
            </a:lvl1pPr>
            <a:lvl2pPr marL="742950" indent="-285750">
              <a:defRPr kumimoji="1" sz="2400">
                <a:solidFill>
                  <a:schemeClr val="tx1"/>
                </a:solidFill>
                <a:latin typeface="Tahoma" panose="020B0604030504040204" pitchFamily="34" charset="0"/>
                <a:ea typeface="華康粗圓體" pitchFamily="49" charset="-120"/>
              </a:defRPr>
            </a:lvl2pPr>
            <a:lvl3pPr marL="1143000" indent="-228600">
              <a:defRPr kumimoji="1" sz="2400">
                <a:solidFill>
                  <a:schemeClr val="tx1"/>
                </a:solidFill>
                <a:latin typeface="Tahoma" panose="020B0604030504040204" pitchFamily="34" charset="0"/>
                <a:ea typeface="華康粗圓體" pitchFamily="49" charset="-120"/>
              </a:defRPr>
            </a:lvl3pPr>
            <a:lvl4pPr marL="1600200" indent="-228600">
              <a:defRPr kumimoji="1" sz="2400">
                <a:solidFill>
                  <a:schemeClr val="tx1"/>
                </a:solidFill>
                <a:latin typeface="Tahoma" panose="020B0604030504040204" pitchFamily="34" charset="0"/>
                <a:ea typeface="華康粗圓體" pitchFamily="49" charset="-120"/>
              </a:defRPr>
            </a:lvl4pPr>
            <a:lvl5pPr marL="2057400" indent="-228600">
              <a:defRPr kumimoji="1" sz="2400">
                <a:solidFill>
                  <a:schemeClr val="tx1"/>
                </a:solidFill>
                <a:latin typeface="Tahoma" panose="020B0604030504040204" pitchFamily="34" charset="0"/>
                <a:ea typeface="華康粗圓體" pitchFamily="49" charset="-120"/>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華康粗圓體" pitchFamily="49" charset="-120"/>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華康粗圓體" pitchFamily="49" charset="-120"/>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華康粗圓體" pitchFamily="49" charset="-120"/>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華康粗圓體" pitchFamily="49" charset="-120"/>
              </a:defRPr>
            </a:lvl9pPr>
          </a:lstStyle>
          <a:p>
            <a:pPr eaLnBrk="1" hangingPunct="1">
              <a:lnSpc>
                <a:spcPct val="120000"/>
              </a:lnSpc>
            </a:pPr>
            <a:endParaRPr lang="zh-TW" altLang="en-US" sz="2800" b="1" dirty="0"/>
          </a:p>
        </p:txBody>
      </p:sp>
      <p:graphicFrame>
        <p:nvGraphicFramePr>
          <p:cNvPr id="8" name="Group 3"/>
          <p:cNvGraphicFramePr>
            <a:graphicFrameLocks noGrp="1"/>
          </p:cNvGraphicFramePr>
          <p:nvPr>
            <p:ph idx="4294967295"/>
            <p:extLst>
              <p:ext uri="{D42A27DB-BD31-4B8C-83A1-F6EECF244321}">
                <p14:modId xmlns:p14="http://schemas.microsoft.com/office/powerpoint/2010/main" val="2084013438"/>
              </p:ext>
            </p:extLst>
          </p:nvPr>
        </p:nvGraphicFramePr>
        <p:xfrm>
          <a:off x="44201" y="908719"/>
          <a:ext cx="8964613" cy="5784280"/>
        </p:xfrm>
        <a:graphic>
          <a:graphicData uri="http://schemas.openxmlformats.org/drawingml/2006/table">
            <a:tbl>
              <a:tblPr/>
              <a:tblGrid>
                <a:gridCol w="2311400">
                  <a:extLst>
                    <a:ext uri="{9D8B030D-6E8A-4147-A177-3AD203B41FA5}">
                      <a16:colId xmlns:a16="http://schemas.microsoft.com/office/drawing/2014/main" val="2615233836"/>
                    </a:ext>
                  </a:extLst>
                </a:gridCol>
                <a:gridCol w="6653213">
                  <a:extLst>
                    <a:ext uri="{9D8B030D-6E8A-4147-A177-3AD203B41FA5}">
                      <a16:colId xmlns:a16="http://schemas.microsoft.com/office/drawing/2014/main" val="3124658154"/>
                    </a:ext>
                  </a:extLst>
                </a:gridCol>
              </a:tblGrid>
              <a:tr h="516387">
                <a:tc>
                  <a:txBody>
                    <a:bodyPr/>
                    <a:lstStyle>
                      <a:lvl1pPr marL="342900" indent="-342900">
                        <a:spcBef>
                          <a:spcPct val="20000"/>
                        </a:spcBef>
                        <a:spcAft>
                          <a:spcPts val="600"/>
                        </a:spcAft>
                        <a:buClr>
                          <a:srgbClr val="1287C3"/>
                        </a:buClr>
                        <a:buSzPct val="145000"/>
                        <a:buFont typeface="Arial" panose="020B0604020202020204" pitchFamily="34" charset="0"/>
                        <a:defRPr sz="20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defRPr>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defRPr sz="1600">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defRPr sz="14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推動項目</a:t>
                      </a:r>
                      <a:endParaRPr kumimoji="1" lang="zh-TW" altLang="en-US" sz="18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42" marR="91442" marT="45712" marB="45712" anchor="ct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lvl1pPr marL="342900" indent="-342900">
                        <a:spcBef>
                          <a:spcPct val="20000"/>
                        </a:spcBef>
                        <a:spcAft>
                          <a:spcPts val="600"/>
                        </a:spcAft>
                        <a:buClr>
                          <a:srgbClr val="1287C3"/>
                        </a:buClr>
                        <a:buSzPct val="145000"/>
                        <a:buFont typeface="Arial" panose="020B0604020202020204" pitchFamily="34" charset="0"/>
                        <a:defRPr sz="20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defRPr>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defRPr sz="1600">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defRPr sz="14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創新經驗分享</a:t>
                      </a:r>
                      <a:r>
                        <a:rPr kumimoji="1" lang="en-US" altLang="zh-TW" sz="18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1" lang="zh-TW" altLang="en-US" sz="18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廠商水資源再利用輔導計畫</a:t>
                      </a:r>
                      <a:r>
                        <a:rPr kumimoji="1" lang="zh-TW" altLang="en-US" sz="18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cs typeface="Times New Roman" panose="02020603050405020304" pitchFamily="18" charset="0"/>
                        </a:rPr>
                        <a:t> </a:t>
                      </a:r>
                    </a:p>
                  </a:txBody>
                  <a:tcPr marL="91442" marR="91442" marT="45712" marB="45712" anchor="ct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37706198"/>
                  </a:ext>
                </a:extLst>
              </a:tr>
              <a:tr h="699305">
                <a:tc gridSpan="2">
                  <a:txBody>
                    <a:bodyPr/>
                    <a:lstStyle>
                      <a:lvl1pPr marL="342900" indent="-342900">
                        <a:spcBef>
                          <a:spcPct val="20000"/>
                        </a:spcBef>
                        <a:spcAft>
                          <a:spcPts val="600"/>
                        </a:spcAft>
                        <a:buClr>
                          <a:srgbClr val="1287C3"/>
                        </a:buClr>
                        <a:buSzPct val="145000"/>
                        <a:buFont typeface="Arial" panose="020B0604020202020204" pitchFamily="34" charset="0"/>
                        <a:defRPr sz="20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defRPr>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defRPr sz="1600">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defRPr sz="14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工作執行情形</a:t>
                      </a:r>
                      <a:endPar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42" marR="91442" marT="45712" marB="45712" anchor="ct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hMerge="1">
                  <a:txBody>
                    <a:bodyPr/>
                    <a:lstStyle/>
                    <a:p>
                      <a:endParaRPr lang="zh-TW" altLang="en-US"/>
                    </a:p>
                  </a:txBody>
                  <a:tcPr/>
                </a:tc>
                <a:extLst>
                  <a:ext uri="{0D108BD9-81ED-4DB2-BD59-A6C34878D82A}">
                    <a16:rowId xmlns:a16="http://schemas.microsoft.com/office/drawing/2014/main" val="995683022"/>
                  </a:ext>
                </a:extLst>
              </a:tr>
              <a:tr h="4568588">
                <a:tc gridSpan="2">
                  <a:txBody>
                    <a:bodyPr/>
                    <a:lstStyle>
                      <a:lvl1pPr marL="269875" indent="-269875">
                        <a:spcBef>
                          <a:spcPct val="20000"/>
                        </a:spcBef>
                        <a:spcAft>
                          <a:spcPts val="600"/>
                        </a:spcAft>
                        <a:buClr>
                          <a:srgbClr val="1287C3"/>
                        </a:buClr>
                        <a:buSzPct val="145000"/>
                        <a:buFont typeface="Arial" panose="020B0604020202020204" pitchFamily="34" charset="0"/>
                        <a:defRPr sz="20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defRPr>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defRPr sz="1600">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defRPr sz="14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9pPr>
                    </a:lstStyle>
                    <a:p>
                      <a:pPr marL="269875" marR="0" lvl="0" indent="-269875" algn="l" defTabSz="914400" rtl="0" eaLnBrk="0" fontAlgn="base" latinLnBrk="0" hangingPunct="0">
                        <a:lnSpc>
                          <a:spcPct val="80000"/>
                        </a:lnSpc>
                        <a:spcBef>
                          <a:spcPct val="20000"/>
                        </a:spcBef>
                        <a:spcAft>
                          <a:spcPts val="600"/>
                        </a:spcAft>
                        <a:buClr>
                          <a:schemeClr val="folHlink"/>
                        </a:buClr>
                        <a:buSzPct val="60000"/>
                        <a:buFont typeface="Wingdings" panose="05000000000000000000" pitchFamily="2" charset="2"/>
                        <a:buNone/>
                        <a:tabLst/>
                      </a:pP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1.</a:t>
                      </a: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建立大水量廠商：正崴、力群、萬盛、廣銘、統一超時代、立可白、福和公司等</a:t>
                      </a: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7</a:t>
                      </a: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家廠商為重點輔導對象</a:t>
                      </a:r>
                      <a:r>
                        <a:rPr kumimoji="1" lang="zh-TW" altLang="en-US" sz="1600" b="0" i="0" u="none" strike="noStrike" cap="none" normalizeH="0" baseline="0" dirty="0" smtClean="0">
                          <a:ln>
                            <a:noFill/>
                          </a:ln>
                          <a:solidFill>
                            <a:schemeClr val="tx1"/>
                          </a:solidFill>
                          <a:effectLst/>
                          <a:latin typeface="Corbel" panose="020B0503020204020204" pitchFamily="34" charset="0"/>
                          <a:ea typeface="新細明體" panose="02020500000000000000" pitchFamily="18" charset="-120"/>
                        </a:rPr>
                        <a:t>。</a:t>
                      </a:r>
                      <a:endPar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p>
                      <a:pPr marL="269875" marR="0" lvl="0" indent="-269875" algn="l" defTabSz="914400" rtl="0" eaLnBrk="1" fontAlgn="base" latinLnBrk="0" hangingPunct="1">
                        <a:lnSpc>
                          <a:spcPct val="100000"/>
                        </a:lnSpc>
                        <a:spcBef>
                          <a:spcPct val="50000"/>
                        </a:spcBef>
                        <a:spcAft>
                          <a:spcPct val="0"/>
                        </a:spcAft>
                        <a:buClrTx/>
                        <a:buSzTx/>
                        <a:buFontTx/>
                        <a:buNone/>
                        <a:tabLst/>
                      </a:pP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2.</a:t>
                      </a: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配合財團法人環境與發展基金會進行輔導</a:t>
                      </a:r>
                      <a:r>
                        <a:rPr kumimoji="1" lang="zh-TW" altLang="en-US" sz="16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rPr>
                        <a:t>，目前已促成耀華與立可白公司簽訂節水合作意向書。</a:t>
                      </a:r>
                    </a:p>
                    <a:p>
                      <a:pPr marL="269875" marR="0" lvl="0" indent="-269875" algn="l" defTabSz="914400" rtl="0" eaLnBrk="1" fontAlgn="base" latinLnBrk="0" hangingPunct="1">
                        <a:lnSpc>
                          <a:spcPct val="100000"/>
                        </a:lnSpc>
                        <a:spcBef>
                          <a:spcPct val="50000"/>
                        </a:spcBef>
                        <a:spcAft>
                          <a:spcPct val="0"/>
                        </a:spcAft>
                        <a:buClrTx/>
                        <a:buSzTx/>
                        <a:buFontTx/>
                        <a:buNone/>
                        <a:tabLst/>
                      </a:pP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3.</a:t>
                      </a: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定期召開廠商座談會時積極宣導減廢、節水及用水資源整合。</a:t>
                      </a:r>
                    </a:p>
                    <a:p>
                      <a:pPr marL="269875" marR="0" lvl="0" indent="-269875" algn="l" defTabSz="914400" rtl="0" eaLnBrk="1" fontAlgn="base" latinLnBrk="0" hangingPunct="1">
                        <a:lnSpc>
                          <a:spcPct val="100000"/>
                        </a:lnSpc>
                        <a:spcBef>
                          <a:spcPct val="50000"/>
                        </a:spcBef>
                        <a:spcAft>
                          <a:spcPct val="0"/>
                        </a:spcAft>
                        <a:buClrTx/>
                        <a:buSzTx/>
                        <a:buFontTx/>
                        <a:buNone/>
                        <a:tabLst/>
                      </a:pP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4.</a:t>
                      </a:r>
                      <a:r>
                        <a:rPr kumimoji="1" lang="zh-TW" altLang="en-US" sz="16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rPr>
                        <a:t>運用資源協助福和生鮮</a:t>
                      </a:r>
                      <a:r>
                        <a:rPr kumimoji="1" lang="zh-HK" altLang="en-US" sz="16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rPr>
                        <a:t>公司</a:t>
                      </a:r>
                      <a:r>
                        <a:rPr kumimoji="1" lang="zh-TW" altLang="en-US" sz="16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rPr>
                        <a:t>進行排放水處理並確認排放水質穩定特性，提供廣銘</a:t>
                      </a:r>
                      <a:r>
                        <a:rPr kumimoji="1" lang="zh-HK" altLang="en-US" sz="16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rPr>
                        <a:t>公司</a:t>
                      </a:r>
                      <a:r>
                        <a:rPr kumimoji="1" lang="zh-TW" altLang="en-US" sz="16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rPr>
                        <a:t>製程所需，並協助雙方後續相關作業之協調與水措調整。</a:t>
                      </a:r>
                      <a:r>
                        <a:rPr kumimoji="1" lang="zh-TW" altLang="en-US" sz="1600" b="0" i="0" u="none" strike="noStrike" cap="none" normalizeH="0" baseline="0" dirty="0" smtClean="0">
                          <a:ln>
                            <a:noFill/>
                          </a:ln>
                          <a:solidFill>
                            <a:schemeClr val="tx1"/>
                          </a:solidFill>
                          <a:effectLst/>
                          <a:latin typeface="Corbel" panose="020B0503020204020204" pitchFamily="34" charset="0"/>
                          <a:ea typeface="新細明體" panose="02020500000000000000" pitchFamily="18" charset="-120"/>
                        </a:rPr>
                        <a:t> </a:t>
                      </a:r>
                      <a:endParaRPr kumimoji="1" lang="en-US" altLang="zh-TW" sz="1600" b="0" i="0" u="none" strike="noStrike" cap="none" normalizeH="0" baseline="0" dirty="0" smtClean="0">
                        <a:ln>
                          <a:noFill/>
                        </a:ln>
                        <a:solidFill>
                          <a:schemeClr val="tx1"/>
                        </a:solidFill>
                        <a:effectLst/>
                        <a:latin typeface="Corbel" panose="020B0503020204020204" pitchFamily="34" charset="0"/>
                        <a:ea typeface="新細明體" panose="02020500000000000000"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108</a:t>
                      </a: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年</a:t>
                      </a: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2</a:t>
                      </a: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月</a:t>
                      </a: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14</a:t>
                      </a: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日召開產業用水資源       福和生鮮公司</a:t>
                      </a:r>
                      <a:r>
                        <a:rPr kumimoji="1" lang="zh-TW" altLang="en-US" sz="16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rPr>
                        <a:t>與廣銘企業公司簽訂節水合作意向書</a:t>
                      </a:r>
                      <a:endPar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  輔導說明會</a:t>
                      </a:r>
                      <a:r>
                        <a:rPr kumimoji="1" lang="zh-TW" altLang="en-US" sz="1600" b="0" i="0" u="none" strike="noStrike" cap="none" normalizeH="0" baseline="0" dirty="0" smtClean="0">
                          <a:ln>
                            <a:noFill/>
                          </a:ln>
                          <a:solidFill>
                            <a:schemeClr val="tx1"/>
                          </a:solidFill>
                          <a:effectLst/>
                          <a:latin typeface="Corbel" panose="020B0503020204020204" pitchFamily="34" charset="0"/>
                          <a:ea typeface="新細明體" panose="02020500000000000000" pitchFamily="18" charset="-120"/>
                        </a:rPr>
                        <a:t>。</a:t>
                      </a:r>
                    </a:p>
                    <a:p>
                      <a:pPr marL="0" marR="0" lvl="0" indent="0" algn="l" defTabSz="914400" rtl="0" eaLnBrk="1" fontAlgn="base" latinLnBrk="0" hangingPunct="1">
                        <a:lnSpc>
                          <a:spcPct val="100000"/>
                        </a:lnSpc>
                        <a:spcBef>
                          <a:spcPct val="50000"/>
                        </a:spcBef>
                        <a:spcAft>
                          <a:spcPct val="0"/>
                        </a:spcAft>
                        <a:buClrTx/>
                        <a:buSzTx/>
                        <a:buFontTx/>
                        <a:buNone/>
                        <a:tabLst/>
                      </a:pPr>
                      <a:endParaRPr kumimoji="1" lang="zh-TW" altLang="en-US" sz="14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endParaRPr>
                    </a:p>
                  </a:txBody>
                  <a:tcPr marL="91442" marR="91442" marT="45712" marB="4571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227519549"/>
                  </a:ext>
                </a:extLst>
              </a:tr>
            </a:tbl>
          </a:graphicData>
        </a:graphic>
      </p:graphicFrame>
      <p:pic>
        <p:nvPicPr>
          <p:cNvPr id="9" name="Picture 20" descr="IMG2018070313535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8021" y="4523556"/>
            <a:ext cx="2253979" cy="15697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21" descr="IMG201803281403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644" y="4523556"/>
            <a:ext cx="2133327" cy="15697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投影片編號版面配置區 4"/>
          <p:cNvSpPr txBox="1">
            <a:spLocks/>
          </p:cNvSpPr>
          <p:nvPr/>
        </p:nvSpPr>
        <p:spPr>
          <a:xfrm>
            <a:off x="8735621" y="6300574"/>
            <a:ext cx="261392" cy="365125"/>
          </a:xfrm>
          <a:prstGeom prst="rect">
            <a:avLst/>
          </a:prstGeom>
        </p:spPr>
        <p:txBody>
          <a:bodyPr vert="horz" lIns="91440" tIns="45720" rIns="91440" bIns="45720" rtlCol="0" anchor="ctr"/>
          <a:lstStyle>
            <a:defPPr>
              <a:defRPr lang="zh-TW"/>
            </a:defPPr>
            <a:lvl1pPr marL="0" algn="r" defTabSz="914400" rtl="0" eaLnBrk="1" latinLnBrk="0" hangingPunct="1">
              <a:defRPr sz="1200" b="1" kern="1200">
                <a:solidFill>
                  <a:schemeClr val="tx1">
                    <a:tint val="75000"/>
                  </a:schemeClr>
                </a:solidFill>
                <a:latin typeface="微軟正黑體" pitchFamily="34" charset="-120"/>
                <a:ea typeface="微軟正黑體" pitchFamily="34"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a:t>9</a:t>
            </a:r>
            <a:endParaRPr lang="zh-TW" altLang="en-US" dirty="0"/>
          </a:p>
        </p:txBody>
      </p:sp>
      <p:pic>
        <p:nvPicPr>
          <p:cNvPr id="3" name="圖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5175" y="4523556"/>
            <a:ext cx="2045057" cy="1533793"/>
          </a:xfrm>
          <a:prstGeom prst="rect">
            <a:avLst/>
          </a:prstGeom>
          <a:ln>
            <a:noFill/>
          </a:ln>
          <a:effectLst>
            <a:softEdge rad="112500"/>
          </a:effectLst>
        </p:spPr>
      </p:pic>
      <p:pic>
        <p:nvPicPr>
          <p:cNvPr id="4" name="圖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3407" y="4523556"/>
            <a:ext cx="2167612" cy="16257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443103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600" dirty="0" smtClean="0"/>
              <a:t>3</a:t>
            </a:r>
            <a:r>
              <a:rPr lang="en-US" altLang="zh-TW" sz="3600" dirty="0" smtClean="0"/>
              <a:t>-5.</a:t>
            </a:r>
            <a:r>
              <a:rPr lang="zh-TW" altLang="en-US" sz="2800" kern="0" dirty="0">
                <a:solidFill>
                  <a:prstClr val="black"/>
                </a:solidFill>
                <a:effectLst/>
                <a:latin typeface="標楷體" panose="03000509000000000000" pitchFamily="65" charset="-120"/>
                <a:ea typeface="標楷體" panose="03000509000000000000" pitchFamily="65" charset="-120"/>
              </a:rPr>
              <a:t>環保、創新、操作維護經驗分享</a:t>
            </a:r>
            <a:endParaRPr lang="zh-TW" altLang="en-US" sz="2800" dirty="0"/>
          </a:p>
        </p:txBody>
      </p:sp>
      <p:sp>
        <p:nvSpPr>
          <p:cNvPr id="5" name="投影片編號版面配置區 4"/>
          <p:cNvSpPr>
            <a:spLocks noGrp="1"/>
          </p:cNvSpPr>
          <p:nvPr>
            <p:ph type="sldNum" sz="quarter" idx="12"/>
          </p:nvPr>
        </p:nvSpPr>
        <p:spPr>
          <a:xfrm>
            <a:off x="8738592" y="6451420"/>
            <a:ext cx="405408" cy="365125"/>
          </a:xfrm>
        </p:spPr>
        <p:txBody>
          <a:bodyPr/>
          <a:lstStyle/>
          <a:p>
            <a:r>
              <a:rPr lang="en-US" altLang="zh-TW" dirty="0" smtClean="0"/>
              <a:t>10</a:t>
            </a:r>
            <a:endParaRPr lang="zh-TW" altLang="en-US" dirty="0"/>
          </a:p>
        </p:txBody>
      </p:sp>
      <p:sp>
        <p:nvSpPr>
          <p:cNvPr id="11" name="標題 1">
            <a:extLst>
              <a:ext uri="{FF2B5EF4-FFF2-40B4-BE49-F238E27FC236}">
                <a16:creationId xmlns:a16="http://schemas.microsoft.com/office/drawing/2014/main" id="{432ACE6F-D17B-4775-81CF-F72F34530B97}"/>
              </a:ext>
            </a:extLst>
          </p:cNvPr>
          <p:cNvSpPr txBox="1">
            <a:spLocks/>
          </p:cNvSpPr>
          <p:nvPr/>
        </p:nvSpPr>
        <p:spPr>
          <a:xfrm>
            <a:off x="605432" y="1749456"/>
            <a:ext cx="8243385" cy="2270464"/>
          </a:xfrm>
          <a:prstGeom prst="rect">
            <a:avLst/>
          </a:prstGeom>
        </p:spPr>
        <p:txBody>
          <a:bodyPr vert="horz" lIns="91440" tIns="45720" rIns="91440" bIns="45720" rtlCol="0" anchor="ctr">
            <a:normAutofit fontScale="82500" lnSpcReduction="20000"/>
          </a:bodyPr>
          <a:lstStyle>
            <a:lvl1pPr algn="l" defTabSz="914400" rtl="0" eaLnBrk="1" latinLnBrk="0" hangingPunct="1">
              <a:spcBef>
                <a:spcPct val="0"/>
              </a:spcBef>
              <a:buNone/>
              <a:defRPr sz="4000" b="1" kern="120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cs typeface="+mj-cs"/>
              </a:defRPr>
            </a:lvl1pPr>
          </a:lstStyle>
          <a:p>
            <a:r>
              <a:rPr lang="en-US" altLang="zh-TW" sz="3300" dirty="0" smtClean="0">
                <a:latin typeface="標楷體" panose="03000509000000000000" pitchFamily="65" charset="-120"/>
                <a:ea typeface="標楷體" panose="03000509000000000000" pitchFamily="65" charset="-120"/>
              </a:rPr>
              <a:t/>
            </a:r>
            <a:br>
              <a:rPr lang="en-US" altLang="zh-TW" sz="3300" dirty="0" smtClean="0">
                <a:latin typeface="標楷體" panose="03000509000000000000" pitchFamily="65" charset="-120"/>
                <a:ea typeface="標楷體" panose="03000509000000000000" pitchFamily="65" charset="-120"/>
              </a:rPr>
            </a:br>
            <a:r>
              <a:rPr lang="zh-TW" altLang="en-US" sz="6000" dirty="0" smtClean="0">
                <a:solidFill>
                  <a:srgbClr val="FF0000"/>
                </a:solidFill>
                <a:latin typeface="標楷體" panose="03000509000000000000" pitchFamily="65" charset="-120"/>
                <a:ea typeface="標楷體" panose="03000509000000000000" pitchFamily="65" charset="-120"/>
              </a:rPr>
              <a:t>環境教育創新互動體驗 </a:t>
            </a:r>
            <a:r>
              <a:rPr lang="en-US" altLang="zh-TW" sz="6000" dirty="0" smtClean="0">
                <a:solidFill>
                  <a:srgbClr val="FF0000"/>
                </a:solidFill>
                <a:latin typeface="標楷體" panose="03000509000000000000" pitchFamily="65" charset="-120"/>
                <a:ea typeface="標楷體" panose="03000509000000000000" pitchFamily="65" charset="-120"/>
              </a:rPr>
              <a:t/>
            </a:r>
            <a:br>
              <a:rPr lang="en-US" altLang="zh-TW" sz="6000" dirty="0" smtClean="0">
                <a:solidFill>
                  <a:srgbClr val="FF0000"/>
                </a:solidFill>
                <a:latin typeface="標楷體" panose="03000509000000000000" pitchFamily="65" charset="-120"/>
                <a:ea typeface="標楷體" panose="03000509000000000000" pitchFamily="65" charset="-120"/>
              </a:rPr>
            </a:br>
            <a:r>
              <a:rPr lang="en-US" altLang="zh-TW" sz="6000" dirty="0" smtClean="0">
                <a:solidFill>
                  <a:srgbClr val="FF0000"/>
                </a:solidFill>
                <a:latin typeface="標楷體" panose="03000509000000000000" pitchFamily="65" charset="-120"/>
                <a:ea typeface="標楷體" panose="03000509000000000000" pitchFamily="65" charset="-120"/>
              </a:rPr>
              <a:t>  (APP-VR</a:t>
            </a:r>
            <a:r>
              <a:rPr lang="zh-TW" altLang="en-US" sz="6000" dirty="0" smtClean="0">
                <a:solidFill>
                  <a:srgbClr val="FF0000"/>
                </a:solidFill>
                <a:latin typeface="標楷體" panose="03000509000000000000" pitchFamily="65" charset="-120"/>
                <a:ea typeface="標楷體" panose="03000509000000000000" pitchFamily="65" charset="-120"/>
              </a:rPr>
              <a:t>互動遊戲</a:t>
            </a:r>
            <a:r>
              <a:rPr lang="en-US" altLang="zh-TW" sz="6000" dirty="0" smtClean="0">
                <a:solidFill>
                  <a:srgbClr val="FF0000"/>
                </a:solidFill>
                <a:latin typeface="標楷體" panose="03000509000000000000" pitchFamily="65" charset="-120"/>
                <a:ea typeface="標楷體" panose="03000509000000000000" pitchFamily="65" charset="-120"/>
              </a:rPr>
              <a:t>)</a:t>
            </a:r>
            <a:r>
              <a:rPr lang="en-US" altLang="zh-TW" sz="6000" dirty="0" smtClean="0"/>
              <a:t/>
            </a:r>
            <a:br>
              <a:rPr lang="en-US" altLang="zh-TW" sz="6000" dirty="0" smtClean="0"/>
            </a:br>
            <a:endParaRPr lang="zh-TW" altLang="en-US" sz="4500" dirty="0"/>
          </a:p>
        </p:txBody>
      </p:sp>
      <p:sp>
        <p:nvSpPr>
          <p:cNvPr id="4" name="矩形 3"/>
          <p:cNvSpPr/>
          <p:nvPr/>
        </p:nvSpPr>
        <p:spPr>
          <a:xfrm>
            <a:off x="3059832" y="3992537"/>
            <a:ext cx="2608406" cy="507831"/>
          </a:xfrm>
          <a:prstGeom prst="rect">
            <a:avLst/>
          </a:prstGeom>
        </p:spPr>
        <p:txBody>
          <a:bodyPr wrap="none">
            <a:spAutoFit/>
          </a:bodyPr>
          <a:lstStyle/>
          <a:p>
            <a:pPr lvl="0">
              <a:spcBef>
                <a:spcPct val="20000"/>
              </a:spcBef>
            </a:pPr>
            <a:r>
              <a:rPr lang="zh-TW" altLang="en-US" sz="2700" dirty="0">
                <a:solidFill>
                  <a:prstClr val="black"/>
                </a:solidFill>
                <a:latin typeface="標楷體" panose="03000509000000000000" pitchFamily="65" charset="-120"/>
                <a:ea typeface="標楷體" panose="03000509000000000000" pitchFamily="65" charset="-120"/>
              </a:rPr>
              <a:t>報告人：陳嘉齡</a:t>
            </a:r>
            <a:endParaRPr lang="en-US" altLang="zh-TW" sz="27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54141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600" dirty="0" smtClean="0"/>
              <a:t>3</a:t>
            </a:r>
            <a:r>
              <a:rPr lang="en-US" altLang="zh-TW" sz="3600" dirty="0" smtClean="0"/>
              <a:t>-5.</a:t>
            </a:r>
            <a:r>
              <a:rPr lang="zh-TW" altLang="en-US" sz="2800" kern="0" dirty="0">
                <a:solidFill>
                  <a:prstClr val="black"/>
                </a:solidFill>
                <a:effectLst/>
                <a:latin typeface="標楷體" panose="03000509000000000000" pitchFamily="65" charset="-120"/>
                <a:ea typeface="標楷體" panose="03000509000000000000" pitchFamily="65" charset="-120"/>
              </a:rPr>
              <a:t>環保、創新、操作維護經驗分享</a:t>
            </a:r>
            <a:endParaRPr lang="zh-TW" altLang="en-US" sz="2800" dirty="0">
              <a:latin typeface="標楷體" panose="03000509000000000000" pitchFamily="65" charset="-120"/>
              <a:ea typeface="標楷體" panose="03000509000000000000" pitchFamily="65" charset="-120"/>
            </a:endParaRPr>
          </a:p>
        </p:txBody>
      </p:sp>
      <p:sp>
        <p:nvSpPr>
          <p:cNvPr id="5" name="投影片編號版面配置區 4"/>
          <p:cNvSpPr>
            <a:spLocks noGrp="1"/>
          </p:cNvSpPr>
          <p:nvPr>
            <p:ph type="sldNum" sz="quarter" idx="12"/>
          </p:nvPr>
        </p:nvSpPr>
        <p:spPr>
          <a:xfrm>
            <a:off x="0" y="6309320"/>
            <a:ext cx="9144000" cy="50914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smtClean="0">
                <a:ln>
                  <a:noFill/>
                </a:ln>
                <a:solidFill>
                  <a:prstClr val="black">
                    <a:tint val="75000"/>
                  </a:prstClr>
                </a:solidFill>
                <a:effectLst/>
                <a:uLnTx/>
                <a:uFillTx/>
                <a:latin typeface="微軟正黑體" pitchFamily="34" charset="-120"/>
                <a:ea typeface="微軟正黑體" pitchFamily="34" charset="-120"/>
                <a:cs typeface="+mn-cs"/>
              </a:rPr>
              <a:t>11</a:t>
            </a:r>
            <a:endParaRPr kumimoji="0" lang="zh-TW" altLang="en-US" sz="1200" b="1" i="0" u="none" strike="noStrike" kern="1200" cap="none" spc="0" normalizeH="0" baseline="0" noProof="0" dirty="0">
              <a:ln>
                <a:noFill/>
              </a:ln>
              <a:solidFill>
                <a:prstClr val="black">
                  <a:tint val="75000"/>
                </a:prstClr>
              </a:solidFill>
              <a:effectLst/>
              <a:uLnTx/>
              <a:uFillTx/>
              <a:latin typeface="微軟正黑體" pitchFamily="34" charset="-120"/>
              <a:ea typeface="微軟正黑體" pitchFamily="34" charset="-120"/>
              <a:cs typeface="+mn-cs"/>
            </a:endParaRPr>
          </a:p>
        </p:txBody>
      </p:sp>
      <p:sp>
        <p:nvSpPr>
          <p:cNvPr id="3" name="矩形 2"/>
          <p:cNvSpPr/>
          <p:nvPr/>
        </p:nvSpPr>
        <p:spPr>
          <a:xfrm>
            <a:off x="52129" y="638300"/>
            <a:ext cx="1512168" cy="769441"/>
          </a:xfrm>
          <a:prstGeom prst="rect">
            <a:avLst/>
          </a:prstGeom>
        </p:spPr>
        <p:txBody>
          <a:bodyPr wrap="square">
            <a:spAutoFit/>
          </a:bodyPr>
          <a:lstStyle/>
          <a:p>
            <a:r>
              <a:rPr lang="zh-TW" altLang="en-US" sz="4400" dirty="0">
                <a:solidFill>
                  <a:srgbClr val="F79646">
                    <a:lumMod val="50000"/>
                  </a:srgbClr>
                </a:solidFill>
                <a:latin typeface="標楷體" panose="03000509000000000000" pitchFamily="65" charset="-120"/>
                <a:ea typeface="標楷體" panose="03000509000000000000" pitchFamily="65" charset="-120"/>
                <a:cs typeface="+mj-cs"/>
              </a:rPr>
              <a:t>緣起</a:t>
            </a:r>
            <a:endParaRPr lang="zh-TW" altLang="en-US" dirty="0"/>
          </a:p>
        </p:txBody>
      </p:sp>
      <p:sp>
        <p:nvSpPr>
          <p:cNvPr id="6" name="矩形 5"/>
          <p:cNvSpPr/>
          <p:nvPr/>
        </p:nvSpPr>
        <p:spPr>
          <a:xfrm>
            <a:off x="144420" y="1184139"/>
            <a:ext cx="8999580" cy="5387629"/>
          </a:xfrm>
          <a:prstGeom prst="rect">
            <a:avLst/>
          </a:prstGeom>
        </p:spPr>
        <p:txBody>
          <a:bodyPr wrap="square">
            <a:spAutoFit/>
          </a:bodyPr>
          <a:lstStyle/>
          <a:p>
            <a:pPr lvl="0">
              <a:spcBef>
                <a:spcPct val="20000"/>
              </a:spcBef>
            </a:pPr>
            <a:r>
              <a:rPr lang="zh-TW" altLang="en-US" sz="2325" b="1" dirty="0">
                <a:solidFill>
                  <a:srgbClr val="FF0000"/>
                </a:solidFill>
                <a:latin typeface="標楷體" panose="03000509000000000000" pitchFamily="65" charset="-120"/>
                <a:ea typeface="標楷體" panose="03000509000000000000" pitchFamily="65" charset="-120"/>
              </a:rPr>
              <a:t>一、</a:t>
            </a:r>
            <a:r>
              <a:rPr lang="zh-TW" altLang="zh-TW" sz="2325" b="1" dirty="0">
                <a:solidFill>
                  <a:srgbClr val="FF0000"/>
                </a:solidFill>
                <a:latin typeface="標楷體" panose="03000509000000000000" pitchFamily="65" charset="-120"/>
                <a:ea typeface="標楷體" panose="03000509000000000000" pitchFamily="65" charset="-120"/>
              </a:rPr>
              <a:t>遊戲設計理念：</a:t>
            </a:r>
          </a:p>
          <a:p>
            <a:pPr lvl="0">
              <a:spcBef>
                <a:spcPct val="20000"/>
              </a:spcBef>
            </a:pPr>
            <a:r>
              <a:rPr lang="zh-TW" altLang="en-US" sz="2325" dirty="0">
                <a:solidFill>
                  <a:prstClr val="black"/>
                </a:solidFill>
                <a:latin typeface="標楷體" panose="03000509000000000000" pitchFamily="65" charset="-120"/>
                <a:ea typeface="標楷體" panose="03000509000000000000" pitchFamily="65" charset="-120"/>
              </a:rPr>
              <a:t>    </a:t>
            </a:r>
            <a:r>
              <a:rPr lang="zh-TW" altLang="zh-TW" sz="2325" dirty="0">
                <a:solidFill>
                  <a:prstClr val="black"/>
                </a:solidFill>
                <a:latin typeface="標楷體" panose="03000509000000000000" pitchFamily="65" charset="-120"/>
                <a:ea typeface="標楷體" panose="03000509000000000000" pitchFamily="65" charset="-120"/>
              </a:rPr>
              <a:t>讓玩家從遊戲中學習污水工程中如何利用化學處理方式將污水變成乾淨的水，從遊戲模擬中體驗污水廠的加藥系統和加藥量的控制方式及污水淨化的過程，藉由遊戲方式加強廠內操作人員的教育訓練。</a:t>
            </a:r>
          </a:p>
          <a:p>
            <a:pPr lvl="0">
              <a:spcBef>
                <a:spcPct val="20000"/>
              </a:spcBef>
            </a:pPr>
            <a:r>
              <a:rPr lang="zh-TW" altLang="en-US" sz="2325" b="1" dirty="0">
                <a:solidFill>
                  <a:srgbClr val="FF0000"/>
                </a:solidFill>
                <a:latin typeface="標楷體" panose="03000509000000000000" pitchFamily="65" charset="-120"/>
                <a:ea typeface="標楷體" panose="03000509000000000000" pitchFamily="65" charset="-120"/>
              </a:rPr>
              <a:t>二</a:t>
            </a:r>
            <a:r>
              <a:rPr lang="zh-TW" altLang="zh-TW" sz="2325" b="1" dirty="0">
                <a:solidFill>
                  <a:srgbClr val="FF0000"/>
                </a:solidFill>
                <a:latin typeface="標楷體" panose="03000509000000000000" pitchFamily="65" charset="-120"/>
                <a:ea typeface="標楷體" panose="03000509000000000000" pitchFamily="65" charset="-120"/>
              </a:rPr>
              <a:t>、遊戲進行說明：</a:t>
            </a:r>
          </a:p>
          <a:p>
            <a:pPr lvl="0">
              <a:spcBef>
                <a:spcPct val="20000"/>
              </a:spcBef>
            </a:pPr>
            <a:r>
              <a:rPr lang="en-US" altLang="zh-TW" sz="2325" dirty="0">
                <a:solidFill>
                  <a:prstClr val="black"/>
                </a:solidFill>
                <a:latin typeface="標楷體" panose="03000509000000000000" pitchFamily="65" charset="-120"/>
                <a:ea typeface="標楷體" panose="03000509000000000000" pitchFamily="65" charset="-120"/>
              </a:rPr>
              <a:t> 1.</a:t>
            </a:r>
            <a:r>
              <a:rPr lang="zh-TW" altLang="zh-TW" sz="2325" dirty="0">
                <a:solidFill>
                  <a:prstClr val="black"/>
                </a:solidFill>
                <a:latin typeface="標楷體" panose="03000509000000000000" pitchFamily="65" charset="-120"/>
                <a:ea typeface="標楷體" panose="03000509000000000000" pitchFamily="65" charset="-120"/>
              </a:rPr>
              <a:t>操作變數有</a:t>
            </a:r>
            <a:r>
              <a:rPr lang="en-US" altLang="zh-TW" sz="2325" dirty="0">
                <a:solidFill>
                  <a:prstClr val="black"/>
                </a:solidFill>
                <a:latin typeface="標楷體" panose="03000509000000000000" pitchFamily="65" charset="-120"/>
                <a:ea typeface="標楷體" panose="03000509000000000000" pitchFamily="65" charset="-120"/>
              </a:rPr>
              <a:t>(1)</a:t>
            </a:r>
            <a:r>
              <a:rPr lang="zh-TW" altLang="zh-TW" sz="2325" dirty="0">
                <a:solidFill>
                  <a:prstClr val="black"/>
                </a:solidFill>
                <a:latin typeface="標楷體" panose="03000509000000000000" pitchFamily="65" charset="-120"/>
                <a:ea typeface="標楷體" panose="03000509000000000000" pitchFamily="65" charset="-120"/>
              </a:rPr>
              <a:t>處理水量</a:t>
            </a:r>
            <a:r>
              <a:rPr lang="en-US" altLang="zh-TW" sz="2325" dirty="0">
                <a:solidFill>
                  <a:prstClr val="black"/>
                </a:solidFill>
                <a:latin typeface="標楷體" panose="03000509000000000000" pitchFamily="65" charset="-120"/>
                <a:ea typeface="標楷體" panose="03000509000000000000" pitchFamily="65" charset="-120"/>
              </a:rPr>
              <a:t>(</a:t>
            </a:r>
            <a:r>
              <a:rPr lang="zh-TW" altLang="zh-TW" sz="2325" dirty="0">
                <a:solidFill>
                  <a:prstClr val="black"/>
                </a:solidFill>
                <a:latin typeface="標楷體" panose="03000509000000000000" pitchFamily="65" charset="-120"/>
                <a:ea typeface="標楷體" panose="03000509000000000000" pitchFamily="65" charset="-120"/>
              </a:rPr>
              <a:t>單位</a:t>
            </a:r>
            <a:r>
              <a:rPr lang="en-US" altLang="zh-TW" sz="2325" dirty="0">
                <a:solidFill>
                  <a:prstClr val="black"/>
                </a:solidFill>
                <a:latin typeface="標楷體" panose="03000509000000000000" pitchFamily="65" charset="-120"/>
                <a:ea typeface="標楷體" panose="03000509000000000000" pitchFamily="65" charset="-120"/>
              </a:rPr>
              <a:t>:CMD) </a:t>
            </a:r>
            <a:endParaRPr lang="zh-TW" altLang="zh-TW" sz="2325" dirty="0">
              <a:solidFill>
                <a:prstClr val="black"/>
              </a:solidFill>
              <a:latin typeface="標楷體" panose="03000509000000000000" pitchFamily="65" charset="-120"/>
              <a:ea typeface="標楷體" panose="03000509000000000000" pitchFamily="65" charset="-120"/>
            </a:endParaRPr>
          </a:p>
          <a:p>
            <a:pPr lvl="0">
              <a:spcBef>
                <a:spcPct val="20000"/>
              </a:spcBef>
            </a:pPr>
            <a:r>
              <a:rPr lang="zh-TW" altLang="en-US" sz="2325" dirty="0">
                <a:solidFill>
                  <a:prstClr val="black"/>
                </a:solidFill>
                <a:latin typeface="標楷體" panose="03000509000000000000" pitchFamily="65" charset="-120"/>
                <a:ea typeface="標楷體" panose="03000509000000000000" pitchFamily="65" charset="-120"/>
              </a:rPr>
              <a:t>    </a:t>
            </a:r>
            <a:r>
              <a:rPr lang="en-US" altLang="zh-TW" sz="2325" dirty="0">
                <a:solidFill>
                  <a:prstClr val="black"/>
                </a:solidFill>
                <a:latin typeface="標楷體" panose="03000509000000000000" pitchFamily="65" charset="-120"/>
                <a:ea typeface="標楷體" panose="03000509000000000000" pitchFamily="65" charset="-120"/>
              </a:rPr>
              <a:t>         </a:t>
            </a:r>
            <a:r>
              <a:rPr lang="en-US" altLang="zh-TW" sz="2325" dirty="0" smtClean="0">
                <a:solidFill>
                  <a:prstClr val="black"/>
                </a:solidFill>
                <a:latin typeface="標楷體" panose="03000509000000000000" pitchFamily="65" charset="-120"/>
                <a:ea typeface="標楷體" panose="03000509000000000000" pitchFamily="65" charset="-120"/>
              </a:rPr>
              <a:t>(</a:t>
            </a:r>
            <a:r>
              <a:rPr lang="en-US" altLang="zh-TW" sz="2325" dirty="0">
                <a:solidFill>
                  <a:prstClr val="black"/>
                </a:solidFill>
                <a:latin typeface="標楷體" panose="03000509000000000000" pitchFamily="65" charset="-120"/>
                <a:ea typeface="標楷體" panose="03000509000000000000" pitchFamily="65" charset="-120"/>
              </a:rPr>
              <a:t>2)</a:t>
            </a:r>
            <a:r>
              <a:rPr lang="zh-TW" altLang="zh-TW" sz="2325" dirty="0">
                <a:solidFill>
                  <a:prstClr val="black"/>
                </a:solidFill>
                <a:latin typeface="標楷體" panose="03000509000000000000" pitchFamily="65" charset="-120"/>
                <a:ea typeface="標楷體" panose="03000509000000000000" pitchFamily="65" charset="-120"/>
              </a:rPr>
              <a:t>加藥量</a:t>
            </a:r>
            <a:r>
              <a:rPr lang="en-US" altLang="zh-TW" sz="2325" dirty="0">
                <a:solidFill>
                  <a:prstClr val="black"/>
                </a:solidFill>
                <a:latin typeface="標楷體" panose="03000509000000000000" pitchFamily="65" charset="-120"/>
                <a:ea typeface="標楷體" panose="03000509000000000000" pitchFamily="65" charset="-120"/>
              </a:rPr>
              <a:t>(</a:t>
            </a:r>
            <a:r>
              <a:rPr lang="zh-TW" altLang="zh-TW" sz="2325" dirty="0">
                <a:solidFill>
                  <a:prstClr val="black"/>
                </a:solidFill>
                <a:latin typeface="標楷體" panose="03000509000000000000" pitchFamily="65" charset="-120"/>
                <a:ea typeface="標楷體" panose="03000509000000000000" pitchFamily="65" charset="-120"/>
              </a:rPr>
              <a:t>單位</a:t>
            </a:r>
            <a:r>
              <a:rPr lang="en-US" altLang="zh-TW" sz="2325" dirty="0">
                <a:solidFill>
                  <a:prstClr val="black"/>
                </a:solidFill>
                <a:latin typeface="標楷體" panose="03000509000000000000" pitchFamily="65" charset="-120"/>
                <a:ea typeface="標楷體" panose="03000509000000000000" pitchFamily="65" charset="-120"/>
              </a:rPr>
              <a:t>:</a:t>
            </a:r>
            <a:r>
              <a:rPr lang="zh-TW" altLang="zh-TW" sz="2325" dirty="0">
                <a:solidFill>
                  <a:prstClr val="black"/>
                </a:solidFill>
                <a:latin typeface="標楷體" panose="03000509000000000000" pitchFamily="65" charset="-120"/>
                <a:ea typeface="標楷體" panose="03000509000000000000" pitchFamily="65" charset="-120"/>
              </a:rPr>
              <a:t>用半份和一份藥來表示</a:t>
            </a:r>
            <a:r>
              <a:rPr lang="en-US" altLang="zh-TW" sz="2325" dirty="0">
                <a:solidFill>
                  <a:prstClr val="black"/>
                </a:solidFill>
                <a:latin typeface="標楷體" panose="03000509000000000000" pitchFamily="65" charset="-120"/>
                <a:ea typeface="標楷體" panose="03000509000000000000" pitchFamily="65" charset="-120"/>
              </a:rPr>
              <a:t>)	</a:t>
            </a:r>
            <a:endParaRPr lang="zh-TW" altLang="zh-TW" sz="2325" dirty="0">
              <a:solidFill>
                <a:prstClr val="black"/>
              </a:solidFill>
              <a:latin typeface="標楷體" panose="03000509000000000000" pitchFamily="65" charset="-120"/>
              <a:ea typeface="標楷體" panose="03000509000000000000" pitchFamily="65" charset="-120"/>
            </a:endParaRPr>
          </a:p>
          <a:p>
            <a:pPr lvl="0">
              <a:spcBef>
                <a:spcPct val="20000"/>
              </a:spcBef>
            </a:pPr>
            <a:r>
              <a:rPr lang="zh-TW" altLang="en-US" sz="2325" dirty="0">
                <a:solidFill>
                  <a:prstClr val="black"/>
                </a:solidFill>
                <a:latin typeface="標楷體" panose="03000509000000000000" pitchFamily="65" charset="-120"/>
                <a:ea typeface="標楷體" panose="03000509000000000000" pitchFamily="65" charset="-120"/>
              </a:rPr>
              <a:t>    </a:t>
            </a:r>
            <a:r>
              <a:rPr lang="en-US" altLang="zh-TW" sz="2325" dirty="0">
                <a:solidFill>
                  <a:prstClr val="black"/>
                </a:solidFill>
                <a:latin typeface="標楷體" panose="03000509000000000000" pitchFamily="65" charset="-120"/>
                <a:ea typeface="標楷體" panose="03000509000000000000" pitchFamily="65" charset="-120"/>
              </a:rPr>
              <a:t>         </a:t>
            </a:r>
            <a:r>
              <a:rPr lang="en-US" altLang="zh-TW" sz="2325" dirty="0" smtClean="0">
                <a:solidFill>
                  <a:prstClr val="black"/>
                </a:solidFill>
                <a:latin typeface="標楷體" panose="03000509000000000000" pitchFamily="65" charset="-120"/>
                <a:ea typeface="標楷體" panose="03000509000000000000" pitchFamily="65" charset="-120"/>
              </a:rPr>
              <a:t>(</a:t>
            </a:r>
            <a:r>
              <a:rPr lang="en-US" altLang="zh-TW" sz="2325" dirty="0">
                <a:solidFill>
                  <a:prstClr val="black"/>
                </a:solidFill>
                <a:latin typeface="標楷體" panose="03000509000000000000" pitchFamily="65" charset="-120"/>
                <a:ea typeface="標楷體" panose="03000509000000000000" pitchFamily="65" charset="-120"/>
              </a:rPr>
              <a:t>3)</a:t>
            </a:r>
            <a:r>
              <a:rPr lang="zh-TW" altLang="zh-TW" sz="2325" dirty="0">
                <a:solidFill>
                  <a:prstClr val="black"/>
                </a:solidFill>
                <a:latin typeface="標楷體" panose="03000509000000000000" pitchFamily="65" charset="-120"/>
                <a:ea typeface="標楷體" panose="03000509000000000000" pitchFamily="65" charset="-120"/>
              </a:rPr>
              <a:t>污水顏色不同</a:t>
            </a:r>
            <a:r>
              <a:rPr lang="en-US" altLang="zh-TW" sz="2325" dirty="0">
                <a:solidFill>
                  <a:prstClr val="black"/>
                </a:solidFill>
                <a:latin typeface="標楷體" panose="03000509000000000000" pitchFamily="65" charset="-120"/>
                <a:ea typeface="標楷體" panose="03000509000000000000" pitchFamily="65" charset="-120"/>
              </a:rPr>
              <a:t>(</a:t>
            </a:r>
            <a:r>
              <a:rPr lang="zh-TW" altLang="zh-TW" sz="2325" dirty="0">
                <a:solidFill>
                  <a:prstClr val="black"/>
                </a:solidFill>
                <a:latin typeface="標楷體" panose="03000509000000000000" pitchFamily="65" charset="-120"/>
                <a:ea typeface="標楷體" panose="03000509000000000000" pitchFamily="65" charset="-120"/>
              </a:rPr>
              <a:t>濁黃色</a:t>
            </a:r>
            <a:r>
              <a:rPr lang="en-US" altLang="zh-TW" sz="2325" dirty="0">
                <a:solidFill>
                  <a:prstClr val="black"/>
                </a:solidFill>
                <a:latin typeface="標楷體" panose="03000509000000000000" pitchFamily="65" charset="-120"/>
                <a:ea typeface="標楷體" panose="03000509000000000000" pitchFamily="65" charset="-120"/>
              </a:rPr>
              <a:t>-</a:t>
            </a:r>
            <a:r>
              <a:rPr lang="zh-TW" altLang="zh-TW" sz="2325" dirty="0">
                <a:solidFill>
                  <a:prstClr val="black"/>
                </a:solidFill>
                <a:latin typeface="標楷體" panose="03000509000000000000" pitchFamily="65" charset="-120"/>
                <a:ea typeface="標楷體" panose="03000509000000000000" pitchFamily="65" charset="-120"/>
              </a:rPr>
              <a:t>藍黑色</a:t>
            </a:r>
            <a:r>
              <a:rPr lang="en-US" altLang="zh-TW" sz="2325" dirty="0">
                <a:solidFill>
                  <a:prstClr val="black"/>
                </a:solidFill>
                <a:latin typeface="標楷體" panose="03000509000000000000" pitchFamily="65" charset="-120"/>
                <a:ea typeface="標楷體" panose="03000509000000000000" pitchFamily="65" charset="-120"/>
              </a:rPr>
              <a:t>-</a:t>
            </a:r>
            <a:r>
              <a:rPr lang="zh-TW" altLang="zh-TW" sz="2325" dirty="0">
                <a:solidFill>
                  <a:prstClr val="black"/>
                </a:solidFill>
                <a:latin typeface="標楷體" panose="03000509000000000000" pitchFamily="65" charset="-120"/>
                <a:ea typeface="標楷體" panose="03000509000000000000" pitchFamily="65" charset="-120"/>
              </a:rPr>
              <a:t>深藍色</a:t>
            </a:r>
            <a:r>
              <a:rPr lang="en-US" altLang="zh-TW" sz="2325" dirty="0" smtClean="0">
                <a:solidFill>
                  <a:prstClr val="black"/>
                </a:solidFill>
                <a:latin typeface="標楷體" panose="03000509000000000000" pitchFamily="65" charset="-120"/>
                <a:ea typeface="標楷體" panose="03000509000000000000" pitchFamily="65" charset="-120"/>
              </a:rPr>
              <a:t>-</a:t>
            </a:r>
            <a:r>
              <a:rPr lang="zh-TW" altLang="zh-TW" sz="2325" dirty="0" smtClean="0">
                <a:solidFill>
                  <a:prstClr val="black"/>
                </a:solidFill>
                <a:latin typeface="標楷體" panose="03000509000000000000" pitchFamily="65" charset="-120"/>
                <a:ea typeface="標楷體" panose="03000509000000000000" pitchFamily="65" charset="-120"/>
              </a:rPr>
              <a:t>深</a:t>
            </a:r>
            <a:r>
              <a:rPr lang="zh-TW" altLang="zh-TW" sz="2325" dirty="0">
                <a:solidFill>
                  <a:prstClr val="black"/>
                </a:solidFill>
                <a:latin typeface="標楷體" panose="03000509000000000000" pitchFamily="65" charset="-120"/>
                <a:ea typeface="標楷體" panose="03000509000000000000" pitchFamily="65" charset="-120"/>
              </a:rPr>
              <a:t>紅色</a:t>
            </a:r>
            <a:r>
              <a:rPr lang="en-US" altLang="zh-TW" sz="2325" dirty="0">
                <a:solidFill>
                  <a:prstClr val="black"/>
                </a:solidFill>
                <a:latin typeface="標楷體" panose="03000509000000000000" pitchFamily="65" charset="-120"/>
                <a:ea typeface="標楷體" panose="03000509000000000000" pitchFamily="65" charset="-120"/>
              </a:rPr>
              <a:t>-</a:t>
            </a:r>
            <a:r>
              <a:rPr lang="zh-TW" altLang="zh-TW" sz="2325" dirty="0" smtClean="0">
                <a:solidFill>
                  <a:prstClr val="black"/>
                </a:solidFill>
                <a:latin typeface="標楷體" panose="03000509000000000000" pitchFamily="65" charset="-120"/>
                <a:ea typeface="標楷體" panose="03000509000000000000" pitchFamily="65" charset="-120"/>
              </a:rPr>
              <a:t>淡</a:t>
            </a:r>
            <a:endParaRPr lang="en-US" altLang="zh-TW" sz="2325" dirty="0" smtClean="0">
              <a:solidFill>
                <a:prstClr val="black"/>
              </a:solidFill>
              <a:latin typeface="標楷體" panose="03000509000000000000" pitchFamily="65" charset="-120"/>
              <a:ea typeface="標楷體" panose="03000509000000000000" pitchFamily="65" charset="-120"/>
            </a:endParaRPr>
          </a:p>
          <a:p>
            <a:pPr lvl="0">
              <a:spcBef>
                <a:spcPct val="20000"/>
              </a:spcBef>
            </a:pPr>
            <a:r>
              <a:rPr lang="en-US" altLang="zh-TW" sz="2325" dirty="0">
                <a:solidFill>
                  <a:prstClr val="black"/>
                </a:solidFill>
                <a:latin typeface="標楷體" panose="03000509000000000000" pitchFamily="65" charset="-120"/>
                <a:ea typeface="標楷體" panose="03000509000000000000" pitchFamily="65" charset="-120"/>
              </a:rPr>
              <a:t> </a:t>
            </a:r>
            <a:r>
              <a:rPr lang="en-US" altLang="zh-TW" sz="2325" dirty="0" smtClean="0">
                <a:solidFill>
                  <a:prstClr val="black"/>
                </a:solidFill>
                <a:latin typeface="標楷體" panose="03000509000000000000" pitchFamily="65" charset="-120"/>
                <a:ea typeface="標楷體" panose="03000509000000000000" pitchFamily="65" charset="-120"/>
              </a:rPr>
              <a:t>               </a:t>
            </a:r>
            <a:r>
              <a:rPr lang="zh-TW" altLang="zh-TW" sz="2325" dirty="0" smtClean="0">
                <a:solidFill>
                  <a:prstClr val="black"/>
                </a:solidFill>
                <a:latin typeface="標楷體" panose="03000509000000000000" pitchFamily="65" charset="-120"/>
                <a:ea typeface="標楷體" panose="03000509000000000000" pitchFamily="65" charset="-120"/>
              </a:rPr>
              <a:t>紅色</a:t>
            </a:r>
            <a:r>
              <a:rPr lang="en-US" altLang="zh-TW" sz="2325" dirty="0">
                <a:solidFill>
                  <a:prstClr val="black"/>
                </a:solidFill>
                <a:latin typeface="標楷體" panose="03000509000000000000" pitchFamily="65" charset="-120"/>
                <a:ea typeface="標楷體" panose="03000509000000000000" pitchFamily="65" charset="-120"/>
              </a:rPr>
              <a:t>)</a:t>
            </a:r>
          </a:p>
          <a:p>
            <a:pPr lvl="0">
              <a:spcBef>
                <a:spcPct val="20000"/>
              </a:spcBef>
            </a:pPr>
            <a:r>
              <a:rPr lang="zh-TW" altLang="en-US" sz="2325" dirty="0">
                <a:solidFill>
                  <a:prstClr val="black"/>
                </a:solidFill>
                <a:latin typeface="標楷體" panose="03000509000000000000" pitchFamily="65" charset="-120"/>
                <a:ea typeface="標楷體" panose="03000509000000000000" pitchFamily="65" charset="-120"/>
              </a:rPr>
              <a:t> </a:t>
            </a:r>
            <a:r>
              <a:rPr lang="en-US" altLang="zh-TW" sz="2325" dirty="0">
                <a:solidFill>
                  <a:prstClr val="black"/>
                </a:solidFill>
                <a:latin typeface="標楷體" panose="03000509000000000000" pitchFamily="65" charset="-120"/>
                <a:ea typeface="標楷體" panose="03000509000000000000" pitchFamily="65" charset="-120"/>
              </a:rPr>
              <a:t>2.</a:t>
            </a:r>
            <a:r>
              <a:rPr lang="zh-TW" altLang="zh-TW" sz="2325" dirty="0">
                <a:solidFill>
                  <a:prstClr val="black"/>
                </a:solidFill>
                <a:latin typeface="標楷體" panose="03000509000000000000" pitchFamily="65" charset="-120"/>
                <a:ea typeface="標楷體" panose="03000509000000000000" pitchFamily="65" charset="-120"/>
              </a:rPr>
              <a:t>污水變化</a:t>
            </a:r>
            <a:r>
              <a:rPr lang="en-US" altLang="zh-TW" sz="2325" dirty="0">
                <a:solidFill>
                  <a:prstClr val="black"/>
                </a:solidFill>
                <a:latin typeface="標楷體" panose="03000509000000000000" pitchFamily="65" charset="-120"/>
                <a:ea typeface="標楷體" panose="03000509000000000000" pitchFamily="65" charset="-120"/>
              </a:rPr>
              <a:t>(1)</a:t>
            </a:r>
            <a:r>
              <a:rPr lang="zh-TW" altLang="zh-TW" sz="2325" dirty="0">
                <a:solidFill>
                  <a:prstClr val="black"/>
                </a:solidFill>
                <a:latin typeface="標楷體" panose="03000509000000000000" pitchFamily="65" charset="-120"/>
                <a:ea typeface="標楷體" panose="03000509000000000000" pitchFamily="65" charset="-120"/>
              </a:rPr>
              <a:t>顏色變化</a:t>
            </a:r>
          </a:p>
          <a:p>
            <a:pPr lvl="0">
              <a:spcBef>
                <a:spcPct val="20000"/>
              </a:spcBef>
            </a:pPr>
            <a:r>
              <a:rPr lang="zh-TW" altLang="en-US" sz="2325" dirty="0">
                <a:solidFill>
                  <a:prstClr val="black"/>
                </a:solidFill>
                <a:latin typeface="標楷體" panose="03000509000000000000" pitchFamily="65" charset="-120"/>
                <a:ea typeface="標楷體" panose="03000509000000000000" pitchFamily="65" charset="-120"/>
              </a:rPr>
              <a:t>    </a:t>
            </a:r>
            <a:r>
              <a:rPr lang="en-US" altLang="zh-TW" sz="2325" dirty="0">
                <a:solidFill>
                  <a:prstClr val="black"/>
                </a:solidFill>
                <a:latin typeface="標楷體" panose="03000509000000000000" pitchFamily="65" charset="-120"/>
                <a:ea typeface="標楷體" panose="03000509000000000000" pitchFamily="65" charset="-120"/>
              </a:rPr>
              <a:t>       </a:t>
            </a:r>
            <a:r>
              <a:rPr lang="en-US" altLang="zh-TW" sz="2325" dirty="0" smtClean="0">
                <a:solidFill>
                  <a:prstClr val="black"/>
                </a:solidFill>
                <a:latin typeface="標楷體" panose="03000509000000000000" pitchFamily="65" charset="-120"/>
                <a:ea typeface="標楷體" panose="03000509000000000000" pitchFamily="65" charset="-120"/>
              </a:rPr>
              <a:t>(</a:t>
            </a:r>
            <a:r>
              <a:rPr lang="en-US" altLang="zh-TW" sz="2325" dirty="0">
                <a:solidFill>
                  <a:prstClr val="black"/>
                </a:solidFill>
                <a:latin typeface="標楷體" panose="03000509000000000000" pitchFamily="65" charset="-120"/>
                <a:ea typeface="標楷體" panose="03000509000000000000" pitchFamily="65" charset="-120"/>
              </a:rPr>
              <a:t>2)</a:t>
            </a:r>
            <a:r>
              <a:rPr lang="zh-TW" altLang="zh-TW" sz="2325" dirty="0">
                <a:solidFill>
                  <a:prstClr val="black"/>
                </a:solidFill>
                <a:latin typeface="標楷體" panose="03000509000000000000" pitchFamily="65" charset="-120"/>
                <a:ea typeface="標楷體" panose="03000509000000000000" pitchFamily="65" charset="-120"/>
              </a:rPr>
              <a:t>水量變化</a:t>
            </a:r>
          </a:p>
          <a:p>
            <a:pPr lvl="0">
              <a:spcBef>
                <a:spcPct val="20000"/>
              </a:spcBef>
            </a:pPr>
            <a:r>
              <a:rPr lang="zh-TW" altLang="en-US" sz="2325" dirty="0">
                <a:solidFill>
                  <a:prstClr val="black"/>
                </a:solidFill>
                <a:latin typeface="標楷體" panose="03000509000000000000" pitchFamily="65" charset="-120"/>
                <a:ea typeface="標楷體" panose="03000509000000000000" pitchFamily="65" charset="-120"/>
              </a:rPr>
              <a:t>    </a:t>
            </a:r>
            <a:r>
              <a:rPr lang="en-US" altLang="zh-TW" sz="2325" dirty="0">
                <a:solidFill>
                  <a:prstClr val="black"/>
                </a:solidFill>
                <a:latin typeface="標楷體" panose="03000509000000000000" pitchFamily="65" charset="-120"/>
                <a:ea typeface="標楷體" panose="03000509000000000000" pitchFamily="65" charset="-120"/>
              </a:rPr>
              <a:t>       </a:t>
            </a:r>
            <a:r>
              <a:rPr lang="en-US" altLang="zh-TW" sz="2325" dirty="0" smtClean="0">
                <a:solidFill>
                  <a:prstClr val="black"/>
                </a:solidFill>
                <a:latin typeface="標楷體" panose="03000509000000000000" pitchFamily="65" charset="-120"/>
                <a:ea typeface="標楷體" panose="03000509000000000000" pitchFamily="65" charset="-120"/>
              </a:rPr>
              <a:t>(</a:t>
            </a:r>
            <a:r>
              <a:rPr lang="en-US" altLang="zh-TW" sz="2325" dirty="0">
                <a:solidFill>
                  <a:prstClr val="black"/>
                </a:solidFill>
                <a:latin typeface="標楷體" panose="03000509000000000000" pitchFamily="65" charset="-120"/>
                <a:ea typeface="標楷體" panose="03000509000000000000" pitchFamily="65" charset="-120"/>
              </a:rPr>
              <a:t>3)</a:t>
            </a:r>
            <a:r>
              <a:rPr lang="zh-TW" altLang="zh-TW" sz="2325" dirty="0">
                <a:solidFill>
                  <a:prstClr val="black"/>
                </a:solidFill>
                <a:latin typeface="標楷體" panose="03000509000000000000" pitchFamily="65" charset="-120"/>
                <a:ea typeface="標楷體" panose="03000509000000000000" pitchFamily="65" charset="-120"/>
              </a:rPr>
              <a:t>水中加入懸浮固體物</a:t>
            </a:r>
            <a:r>
              <a:rPr lang="en-US" altLang="zh-TW" sz="2325" dirty="0">
                <a:solidFill>
                  <a:prstClr val="black"/>
                </a:solidFill>
                <a:latin typeface="標楷體" panose="03000509000000000000" pitchFamily="65" charset="-120"/>
                <a:ea typeface="標楷體" panose="03000509000000000000" pitchFamily="65" charset="-120"/>
              </a:rPr>
              <a:t>(</a:t>
            </a:r>
            <a:r>
              <a:rPr lang="zh-TW" altLang="zh-TW" sz="2325" dirty="0">
                <a:solidFill>
                  <a:prstClr val="black"/>
                </a:solidFill>
                <a:latin typeface="標楷體" panose="03000509000000000000" pitchFamily="65" charset="-120"/>
                <a:ea typeface="標楷體" panose="03000509000000000000" pitchFamily="65" charset="-120"/>
              </a:rPr>
              <a:t>雜質</a:t>
            </a:r>
            <a:r>
              <a:rPr lang="en-US" altLang="zh-TW" sz="2325" dirty="0">
                <a:solidFill>
                  <a:prstClr val="black"/>
                </a:solidFill>
                <a:latin typeface="標楷體" panose="03000509000000000000" pitchFamily="65" charset="-120"/>
                <a:ea typeface="標楷體" panose="03000509000000000000" pitchFamily="65" charset="-120"/>
              </a:rPr>
              <a:t>)</a:t>
            </a:r>
            <a:endParaRPr lang="zh-TW" altLang="zh-TW" sz="2325"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69254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600" dirty="0" smtClean="0"/>
              <a:t>3</a:t>
            </a:r>
            <a:r>
              <a:rPr lang="en-US" altLang="zh-TW" sz="3600" dirty="0" smtClean="0"/>
              <a:t>-5.</a:t>
            </a:r>
            <a:r>
              <a:rPr lang="zh-TW" altLang="en-US" sz="2800" kern="0" dirty="0">
                <a:solidFill>
                  <a:prstClr val="black"/>
                </a:solidFill>
                <a:effectLst/>
                <a:latin typeface="標楷體" panose="03000509000000000000" pitchFamily="65" charset="-120"/>
                <a:ea typeface="標楷體" panose="03000509000000000000" pitchFamily="65" charset="-120"/>
              </a:rPr>
              <a:t>環保、創新、操作維護經驗分享</a:t>
            </a:r>
            <a:endParaRPr lang="zh-TW" altLang="en-US" sz="2800" dirty="0"/>
          </a:p>
        </p:txBody>
      </p:sp>
      <p:sp>
        <p:nvSpPr>
          <p:cNvPr id="5" name="投影片編號版面配置區 4"/>
          <p:cNvSpPr>
            <a:spLocks noGrp="1"/>
          </p:cNvSpPr>
          <p:nvPr>
            <p:ph type="sldNum" sz="quarter" idx="12"/>
          </p:nvPr>
        </p:nvSpPr>
        <p:spPr>
          <a:xfrm>
            <a:off x="7010400" y="6463164"/>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smtClean="0">
                <a:ln>
                  <a:noFill/>
                </a:ln>
                <a:solidFill>
                  <a:prstClr val="black">
                    <a:tint val="75000"/>
                  </a:prstClr>
                </a:solidFill>
                <a:effectLst/>
                <a:uLnTx/>
                <a:uFillTx/>
                <a:latin typeface="微軟正黑體" pitchFamily="34" charset="-120"/>
                <a:ea typeface="微軟正黑體" pitchFamily="34" charset="-120"/>
                <a:cs typeface="+mn-cs"/>
              </a:rPr>
              <a:t>12</a:t>
            </a:r>
            <a:endParaRPr kumimoji="0" lang="zh-TW" altLang="en-US" sz="1200" b="1" i="0" u="none" strike="noStrike" kern="1200" cap="none" spc="0" normalizeH="0" baseline="0" noProof="0" dirty="0">
              <a:ln>
                <a:noFill/>
              </a:ln>
              <a:solidFill>
                <a:prstClr val="black">
                  <a:tint val="75000"/>
                </a:prstClr>
              </a:solidFill>
              <a:effectLst/>
              <a:uLnTx/>
              <a:uFillTx/>
              <a:latin typeface="微軟正黑體" pitchFamily="34" charset="-120"/>
              <a:ea typeface="微軟正黑體" pitchFamily="34" charset="-120"/>
              <a:cs typeface="+mn-cs"/>
            </a:endParaRPr>
          </a:p>
        </p:txBody>
      </p:sp>
      <p:pic>
        <p:nvPicPr>
          <p:cNvPr id="4" name="圖片 3"/>
          <p:cNvPicPr>
            <a:picLocks noChangeAspect="1"/>
          </p:cNvPicPr>
          <p:nvPr/>
        </p:nvPicPr>
        <p:blipFill>
          <a:blip r:embed="rId3"/>
          <a:stretch>
            <a:fillRect/>
          </a:stretch>
        </p:blipFill>
        <p:spPr>
          <a:xfrm>
            <a:off x="310524" y="475472"/>
            <a:ext cx="8522947" cy="908383"/>
          </a:xfrm>
          <a:prstGeom prst="rect">
            <a:avLst/>
          </a:prstGeom>
        </p:spPr>
      </p:pic>
      <p:sp>
        <p:nvSpPr>
          <p:cNvPr id="7" name="標題 1">
            <a:extLst>
              <a:ext uri="{FF2B5EF4-FFF2-40B4-BE49-F238E27FC236}">
                <a16:creationId xmlns:a16="http://schemas.microsoft.com/office/drawing/2014/main" id="{C37D8ED8-C5DB-4673-94CD-6AB0D055D061}"/>
              </a:ext>
            </a:extLst>
          </p:cNvPr>
          <p:cNvSpPr txBox="1">
            <a:spLocks/>
          </p:cNvSpPr>
          <p:nvPr/>
        </p:nvSpPr>
        <p:spPr>
          <a:xfrm>
            <a:off x="575514" y="1209361"/>
            <a:ext cx="8310239" cy="923495"/>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pPr algn="l"/>
            <a:r>
              <a:rPr lang="zh-TW" altLang="en-US" sz="1800" dirty="0">
                <a:latin typeface="標楷體" panose="03000509000000000000" pitchFamily="65" charset="-120"/>
                <a:ea typeface="標楷體" panose="03000509000000000000" pitchFamily="65" charset="-120"/>
              </a:rPr>
              <a:t>    </a:t>
            </a:r>
            <a:r>
              <a:rPr lang="zh-TW" altLang="zh-TW" sz="1800" dirty="0">
                <a:latin typeface="標楷體" panose="03000509000000000000" pitchFamily="65" charset="-120"/>
                <a:ea typeface="標楷體" panose="03000509000000000000" pitchFamily="65" charset="-120"/>
              </a:rPr>
              <a:t>從遊戲中學習，探討如何利用</a:t>
            </a:r>
            <a:r>
              <a:rPr lang="zh-TW" altLang="zh-TW" sz="1800" dirty="0" smtClean="0">
                <a:latin typeface="標楷體" panose="03000509000000000000" pitchFamily="65" charset="-120"/>
                <a:ea typeface="標楷體" panose="03000509000000000000" pitchFamily="65" charset="-120"/>
              </a:rPr>
              <a:t>化學淨化</a:t>
            </a:r>
            <a:r>
              <a:rPr lang="zh-TW" altLang="zh-TW" sz="1800" dirty="0">
                <a:latin typeface="標楷體" panose="03000509000000000000" pitchFamily="65" charset="-120"/>
                <a:ea typeface="標楷體" panose="03000509000000000000" pitchFamily="65" charset="-120"/>
              </a:rPr>
              <a:t>的過程，並了解污水處理廠與保護環境</a:t>
            </a:r>
            <a:r>
              <a:rPr lang="zh-TW" altLang="zh-TW" sz="1800" dirty="0" smtClean="0">
                <a:latin typeface="標楷體" panose="03000509000000000000" pitchFamily="65" charset="-120"/>
                <a:ea typeface="標楷體" panose="03000509000000000000" pitchFamily="65" charset="-120"/>
              </a:rPr>
              <a:t>生</a:t>
            </a:r>
            <a:r>
              <a:rPr lang="zh-TW" altLang="zh-TW" sz="1800" dirty="0">
                <a:latin typeface="標楷體" panose="03000509000000000000" pitchFamily="65" charset="-120"/>
                <a:ea typeface="標楷體" panose="03000509000000000000" pitchFamily="65" charset="-120"/>
              </a:rPr>
              <a:t>處理方式將污水變成乾淨的水。體驗污水處理廠如何透過加入適當化學藥劑，讓污水</a:t>
            </a:r>
            <a:r>
              <a:rPr lang="zh-TW" altLang="zh-TW" sz="1800" dirty="0" smtClean="0">
                <a:latin typeface="標楷體" panose="03000509000000000000" pitchFamily="65" charset="-120"/>
                <a:ea typeface="標楷體" panose="03000509000000000000" pitchFamily="65" charset="-120"/>
              </a:rPr>
              <a:t>態</a:t>
            </a:r>
            <a:r>
              <a:rPr lang="zh-TW" altLang="zh-TW" sz="1800" dirty="0">
                <a:latin typeface="標楷體" panose="03000509000000000000" pitchFamily="65" charset="-120"/>
                <a:ea typeface="標楷體" panose="03000509000000000000" pitchFamily="65" charset="-120"/>
              </a:rPr>
              <a:t>的緊密關係，傳達有關水資源與環境永續的發展理念。</a:t>
            </a:r>
            <a:endParaRPr lang="zh-TW" altLang="en-US" sz="1800" dirty="0">
              <a:latin typeface="標楷體" panose="03000509000000000000" pitchFamily="65" charset="-120"/>
              <a:ea typeface="標楷體" panose="03000509000000000000" pitchFamily="65" charset="-120"/>
            </a:endParaRPr>
          </a:p>
        </p:txBody>
      </p:sp>
      <p:pic>
        <p:nvPicPr>
          <p:cNvPr id="8" name="圖片 1">
            <a:extLst>
              <a:ext uri="{FF2B5EF4-FFF2-40B4-BE49-F238E27FC236}">
                <a16:creationId xmlns:a16="http://schemas.microsoft.com/office/drawing/2014/main" id="{908E96B7-BCED-43D7-B44D-08BDE928A3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30829" r="-433" b="21581"/>
          <a:stretch>
            <a:fillRect/>
          </a:stretch>
        </p:blipFill>
        <p:spPr bwMode="auto">
          <a:xfrm>
            <a:off x="2910558" y="2238610"/>
            <a:ext cx="3322880" cy="1181336"/>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9" descr="https://i2.kknews.cc/SIG=j273b9/593800034490qnq11565.jpg">
            <a:extLst>
              <a:ext uri="{FF2B5EF4-FFF2-40B4-BE49-F238E27FC236}">
                <a16:creationId xmlns:a16="http://schemas.microsoft.com/office/drawing/2014/main" id="{747BEE1A-E5FC-4DC3-9F68-8F3A34C74B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471" b="9717"/>
          <a:stretch/>
        </p:blipFill>
        <p:spPr bwMode="auto">
          <a:xfrm>
            <a:off x="407841" y="3794345"/>
            <a:ext cx="2673160" cy="1473663"/>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1" descr="https://i1.kknews.cc/SIG=1nj3uci/5938000341212rp4nos2.jpg">
            <a:extLst>
              <a:ext uri="{FF2B5EF4-FFF2-40B4-BE49-F238E27FC236}">
                <a16:creationId xmlns:a16="http://schemas.microsoft.com/office/drawing/2014/main" id="{C29AA837-686D-4515-BC08-0F34B0C7E8B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2240" y="3577547"/>
            <a:ext cx="2285852" cy="1575114"/>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0">
            <a:extLst>
              <a:ext uri="{FF2B5EF4-FFF2-40B4-BE49-F238E27FC236}">
                <a16:creationId xmlns:a16="http://schemas.microsoft.com/office/drawing/2014/main" id="{B7A699A6-D450-4442-8411-0F2E260E5548}"/>
              </a:ext>
            </a:extLst>
          </p:cNvPr>
          <p:cNvPicPr>
            <a:picLocks noChangeAspect="1"/>
          </p:cNvPicPr>
          <p:nvPr/>
        </p:nvPicPr>
        <p:blipFill rotWithShape="1">
          <a:blip r:embed="rId7"/>
          <a:srcRect l="35545" t="5078" r="34171" b="8278"/>
          <a:stretch/>
        </p:blipFill>
        <p:spPr>
          <a:xfrm>
            <a:off x="3995936" y="4236756"/>
            <a:ext cx="1368269" cy="1996330"/>
          </a:xfrm>
          <a:prstGeom prst="rect">
            <a:avLst/>
          </a:prstGeom>
        </p:spPr>
      </p:pic>
      <p:sp>
        <p:nvSpPr>
          <p:cNvPr id="12" name="Left Arrow 42@|1FFC:681197|FBC:16777215|LFC:16777215|LBC:16777215">
            <a:extLst>
              <a:ext uri="{FF2B5EF4-FFF2-40B4-BE49-F238E27FC236}">
                <a16:creationId xmlns:a16="http://schemas.microsoft.com/office/drawing/2014/main" id="{69728491-00FD-4191-97F5-EA5340EB430B}"/>
              </a:ext>
            </a:extLst>
          </p:cNvPr>
          <p:cNvSpPr>
            <a:spLocks noChangeArrowheads="1"/>
          </p:cNvSpPr>
          <p:nvPr/>
        </p:nvSpPr>
        <p:spPr bwMode="auto">
          <a:xfrm rot="16200000">
            <a:off x="4518412" y="3509229"/>
            <a:ext cx="424442" cy="448398"/>
          </a:xfrm>
          <a:prstGeom prst="leftArrow">
            <a:avLst>
              <a:gd name="adj1" fmla="val 60000"/>
              <a:gd name="adj2" fmla="val 49991"/>
            </a:avLst>
          </a:prstGeom>
          <a:solidFill>
            <a:srgbClr val="5AAB31"/>
          </a:solidFill>
          <a:ln w="38100" algn="ctr">
            <a:noFill/>
            <a:miter lim="800000"/>
            <a:headEnd/>
            <a:tailEnd/>
          </a:ln>
        </p:spPr>
        <p:txBody>
          <a:bodyPr/>
          <a:lstStyle>
            <a:defPPr>
              <a:defRPr lang="zh-CN"/>
            </a:defPPr>
            <a:lvl1pPr algn="l" rtl="0" eaLnBrk="0" fontAlgn="base" hangingPunct="0">
              <a:spcBef>
                <a:spcPct val="0"/>
              </a:spcBef>
              <a:spcAft>
                <a:spcPct val="0"/>
              </a:spcAft>
              <a:defRPr kern="1200">
                <a:solidFill>
                  <a:schemeClr val="tx1"/>
                </a:solidFill>
                <a:latin typeface="Arial" pitchFamily="34" charset="0"/>
                <a:ea typeface="微软雅黑" pitchFamily="34" charset="-122"/>
                <a:cs typeface="+mn-cs"/>
              </a:defRPr>
            </a:lvl1pPr>
            <a:lvl2pPr marL="457200" algn="l" rtl="0" eaLnBrk="0" fontAlgn="base" hangingPunct="0">
              <a:spcBef>
                <a:spcPct val="0"/>
              </a:spcBef>
              <a:spcAft>
                <a:spcPct val="0"/>
              </a:spcAft>
              <a:defRPr kern="1200">
                <a:solidFill>
                  <a:schemeClr val="tx1"/>
                </a:solidFill>
                <a:latin typeface="Arial" pitchFamily="34" charset="0"/>
                <a:ea typeface="微软雅黑" pitchFamily="34" charset="-122"/>
                <a:cs typeface="+mn-cs"/>
              </a:defRPr>
            </a:lvl2pPr>
            <a:lvl3pPr marL="914400" algn="l" rtl="0" eaLnBrk="0" fontAlgn="base" hangingPunct="0">
              <a:spcBef>
                <a:spcPct val="0"/>
              </a:spcBef>
              <a:spcAft>
                <a:spcPct val="0"/>
              </a:spcAft>
              <a:defRPr kern="1200">
                <a:solidFill>
                  <a:schemeClr val="tx1"/>
                </a:solidFill>
                <a:latin typeface="Arial" pitchFamily="34" charset="0"/>
                <a:ea typeface="微软雅黑" pitchFamily="34" charset="-122"/>
                <a:cs typeface="+mn-cs"/>
              </a:defRPr>
            </a:lvl3pPr>
            <a:lvl4pPr marL="1371600" algn="l" rtl="0" eaLnBrk="0" fontAlgn="base" hangingPunct="0">
              <a:spcBef>
                <a:spcPct val="0"/>
              </a:spcBef>
              <a:spcAft>
                <a:spcPct val="0"/>
              </a:spcAft>
              <a:defRPr kern="1200">
                <a:solidFill>
                  <a:schemeClr val="tx1"/>
                </a:solidFill>
                <a:latin typeface="Arial" pitchFamily="34" charset="0"/>
                <a:ea typeface="微软雅黑" pitchFamily="34" charset="-122"/>
                <a:cs typeface="+mn-cs"/>
              </a:defRPr>
            </a:lvl4pPr>
            <a:lvl5pPr marL="1828800" algn="l" rtl="0" eaLnBrk="0" fontAlgn="base" hangingPunct="0">
              <a:spcBef>
                <a:spcPct val="0"/>
              </a:spcBef>
              <a:spcAft>
                <a:spcPct val="0"/>
              </a:spcAft>
              <a:defRPr kern="1200">
                <a:solidFill>
                  <a:schemeClr val="tx1"/>
                </a:solidFill>
                <a:latin typeface="Arial" pitchFamily="34" charset="0"/>
                <a:ea typeface="微软雅黑" pitchFamily="34" charset="-122"/>
                <a:cs typeface="+mn-cs"/>
              </a:defRPr>
            </a:lvl5pPr>
            <a:lvl6pPr marL="2286000" algn="l" defTabSz="914400" rtl="0" eaLnBrk="1" latinLnBrk="0" hangingPunct="1">
              <a:defRPr kern="1200">
                <a:solidFill>
                  <a:schemeClr val="tx1"/>
                </a:solidFill>
                <a:latin typeface="Arial" pitchFamily="34" charset="0"/>
                <a:ea typeface="微软雅黑" pitchFamily="34" charset="-122"/>
                <a:cs typeface="+mn-cs"/>
              </a:defRPr>
            </a:lvl6pPr>
            <a:lvl7pPr marL="2743200" algn="l" defTabSz="914400" rtl="0" eaLnBrk="1" latinLnBrk="0" hangingPunct="1">
              <a:defRPr kern="1200">
                <a:solidFill>
                  <a:schemeClr val="tx1"/>
                </a:solidFill>
                <a:latin typeface="Arial" pitchFamily="34" charset="0"/>
                <a:ea typeface="微软雅黑" pitchFamily="34" charset="-122"/>
                <a:cs typeface="+mn-cs"/>
              </a:defRPr>
            </a:lvl7pPr>
            <a:lvl8pPr marL="3200400" algn="l" defTabSz="914400" rtl="0" eaLnBrk="1" latinLnBrk="0" hangingPunct="1">
              <a:defRPr kern="1200">
                <a:solidFill>
                  <a:schemeClr val="tx1"/>
                </a:solidFill>
                <a:latin typeface="Arial" pitchFamily="34" charset="0"/>
                <a:ea typeface="微软雅黑" pitchFamily="34" charset="-122"/>
                <a:cs typeface="+mn-cs"/>
              </a:defRPr>
            </a:lvl8pPr>
            <a:lvl9pPr marL="3657600" algn="l" defTabSz="914400" rtl="0" eaLnBrk="1" latinLnBrk="0" hangingPunct="1">
              <a:defRPr kern="1200">
                <a:solidFill>
                  <a:schemeClr val="tx1"/>
                </a:solidFill>
                <a:latin typeface="Arial" pitchFamily="34" charset="0"/>
                <a:ea typeface="微软雅黑" pitchFamily="34" charset="-122"/>
                <a:cs typeface="+mn-cs"/>
              </a:defRPr>
            </a:lvl9pPr>
          </a:lstStyle>
          <a:p>
            <a:pPr eaLnBrk="1" hangingPunct="1"/>
            <a:endParaRPr lang="zh-CN" altLang="en-US" sz="1350"/>
          </a:p>
        </p:txBody>
      </p:sp>
      <p:sp>
        <p:nvSpPr>
          <p:cNvPr id="13" name="Left Arrow 42@|1FFC:681197|FBC:16777215|LFC:16777215|LBC:16777215">
            <a:extLst>
              <a:ext uri="{FF2B5EF4-FFF2-40B4-BE49-F238E27FC236}">
                <a16:creationId xmlns:a16="http://schemas.microsoft.com/office/drawing/2014/main" id="{EBBDD8E8-40CF-4983-ABB7-2D54D9E6B89B}"/>
              </a:ext>
            </a:extLst>
          </p:cNvPr>
          <p:cNvSpPr>
            <a:spLocks noChangeArrowheads="1"/>
          </p:cNvSpPr>
          <p:nvPr/>
        </p:nvSpPr>
        <p:spPr bwMode="auto">
          <a:xfrm rot="12092238">
            <a:off x="2994085" y="4707697"/>
            <a:ext cx="981773" cy="448398"/>
          </a:xfrm>
          <a:prstGeom prst="leftArrow">
            <a:avLst>
              <a:gd name="adj1" fmla="val 60000"/>
              <a:gd name="adj2" fmla="val 49991"/>
            </a:avLst>
          </a:prstGeom>
          <a:solidFill>
            <a:srgbClr val="5AAB31"/>
          </a:solidFill>
          <a:ln w="38100" algn="ctr">
            <a:noFill/>
            <a:miter lim="800000"/>
            <a:headEnd/>
            <a:tailEnd/>
          </a:ln>
        </p:spPr>
        <p:txBody>
          <a:bodyPr/>
          <a:lstStyle>
            <a:defPPr>
              <a:defRPr lang="zh-CN"/>
            </a:defPPr>
            <a:lvl1pPr algn="l" rtl="0" eaLnBrk="0" fontAlgn="base" hangingPunct="0">
              <a:spcBef>
                <a:spcPct val="0"/>
              </a:spcBef>
              <a:spcAft>
                <a:spcPct val="0"/>
              </a:spcAft>
              <a:defRPr kern="1200">
                <a:solidFill>
                  <a:schemeClr val="tx1"/>
                </a:solidFill>
                <a:latin typeface="Arial" pitchFamily="34" charset="0"/>
                <a:ea typeface="微软雅黑" pitchFamily="34" charset="-122"/>
                <a:cs typeface="+mn-cs"/>
              </a:defRPr>
            </a:lvl1pPr>
            <a:lvl2pPr marL="457200" algn="l" rtl="0" eaLnBrk="0" fontAlgn="base" hangingPunct="0">
              <a:spcBef>
                <a:spcPct val="0"/>
              </a:spcBef>
              <a:spcAft>
                <a:spcPct val="0"/>
              </a:spcAft>
              <a:defRPr kern="1200">
                <a:solidFill>
                  <a:schemeClr val="tx1"/>
                </a:solidFill>
                <a:latin typeface="Arial" pitchFamily="34" charset="0"/>
                <a:ea typeface="微软雅黑" pitchFamily="34" charset="-122"/>
                <a:cs typeface="+mn-cs"/>
              </a:defRPr>
            </a:lvl2pPr>
            <a:lvl3pPr marL="914400" algn="l" rtl="0" eaLnBrk="0" fontAlgn="base" hangingPunct="0">
              <a:spcBef>
                <a:spcPct val="0"/>
              </a:spcBef>
              <a:spcAft>
                <a:spcPct val="0"/>
              </a:spcAft>
              <a:defRPr kern="1200">
                <a:solidFill>
                  <a:schemeClr val="tx1"/>
                </a:solidFill>
                <a:latin typeface="Arial" pitchFamily="34" charset="0"/>
                <a:ea typeface="微软雅黑" pitchFamily="34" charset="-122"/>
                <a:cs typeface="+mn-cs"/>
              </a:defRPr>
            </a:lvl3pPr>
            <a:lvl4pPr marL="1371600" algn="l" rtl="0" eaLnBrk="0" fontAlgn="base" hangingPunct="0">
              <a:spcBef>
                <a:spcPct val="0"/>
              </a:spcBef>
              <a:spcAft>
                <a:spcPct val="0"/>
              </a:spcAft>
              <a:defRPr kern="1200">
                <a:solidFill>
                  <a:schemeClr val="tx1"/>
                </a:solidFill>
                <a:latin typeface="Arial" pitchFamily="34" charset="0"/>
                <a:ea typeface="微软雅黑" pitchFamily="34" charset="-122"/>
                <a:cs typeface="+mn-cs"/>
              </a:defRPr>
            </a:lvl4pPr>
            <a:lvl5pPr marL="1828800" algn="l" rtl="0" eaLnBrk="0" fontAlgn="base" hangingPunct="0">
              <a:spcBef>
                <a:spcPct val="0"/>
              </a:spcBef>
              <a:spcAft>
                <a:spcPct val="0"/>
              </a:spcAft>
              <a:defRPr kern="1200">
                <a:solidFill>
                  <a:schemeClr val="tx1"/>
                </a:solidFill>
                <a:latin typeface="Arial" pitchFamily="34" charset="0"/>
                <a:ea typeface="微软雅黑" pitchFamily="34" charset="-122"/>
                <a:cs typeface="+mn-cs"/>
              </a:defRPr>
            </a:lvl5pPr>
            <a:lvl6pPr marL="2286000" algn="l" defTabSz="914400" rtl="0" eaLnBrk="1" latinLnBrk="0" hangingPunct="1">
              <a:defRPr kern="1200">
                <a:solidFill>
                  <a:schemeClr val="tx1"/>
                </a:solidFill>
                <a:latin typeface="Arial" pitchFamily="34" charset="0"/>
                <a:ea typeface="微软雅黑" pitchFamily="34" charset="-122"/>
                <a:cs typeface="+mn-cs"/>
              </a:defRPr>
            </a:lvl6pPr>
            <a:lvl7pPr marL="2743200" algn="l" defTabSz="914400" rtl="0" eaLnBrk="1" latinLnBrk="0" hangingPunct="1">
              <a:defRPr kern="1200">
                <a:solidFill>
                  <a:schemeClr val="tx1"/>
                </a:solidFill>
                <a:latin typeface="Arial" pitchFamily="34" charset="0"/>
                <a:ea typeface="微软雅黑" pitchFamily="34" charset="-122"/>
                <a:cs typeface="+mn-cs"/>
              </a:defRPr>
            </a:lvl7pPr>
            <a:lvl8pPr marL="3200400" algn="l" defTabSz="914400" rtl="0" eaLnBrk="1" latinLnBrk="0" hangingPunct="1">
              <a:defRPr kern="1200">
                <a:solidFill>
                  <a:schemeClr val="tx1"/>
                </a:solidFill>
                <a:latin typeface="Arial" pitchFamily="34" charset="0"/>
                <a:ea typeface="微软雅黑" pitchFamily="34" charset="-122"/>
                <a:cs typeface="+mn-cs"/>
              </a:defRPr>
            </a:lvl8pPr>
            <a:lvl9pPr marL="3657600" algn="l" defTabSz="914400" rtl="0" eaLnBrk="1" latinLnBrk="0" hangingPunct="1">
              <a:defRPr kern="1200">
                <a:solidFill>
                  <a:schemeClr val="tx1"/>
                </a:solidFill>
                <a:latin typeface="Arial" pitchFamily="34" charset="0"/>
                <a:ea typeface="微软雅黑" pitchFamily="34" charset="-122"/>
                <a:cs typeface="+mn-cs"/>
              </a:defRPr>
            </a:lvl9pPr>
          </a:lstStyle>
          <a:p>
            <a:pPr eaLnBrk="1" hangingPunct="1"/>
            <a:endParaRPr lang="zh-CN" altLang="en-US" sz="1350" dirty="0"/>
          </a:p>
        </p:txBody>
      </p:sp>
      <p:sp>
        <p:nvSpPr>
          <p:cNvPr id="14" name="Left Arrow 42@|1FFC:681197|FBC:16777215|LFC:16777215|LBC:16777215">
            <a:extLst>
              <a:ext uri="{FF2B5EF4-FFF2-40B4-BE49-F238E27FC236}">
                <a16:creationId xmlns:a16="http://schemas.microsoft.com/office/drawing/2014/main" id="{F3AC66E9-B0C4-41E0-9BE9-C14088442175}"/>
              </a:ext>
            </a:extLst>
          </p:cNvPr>
          <p:cNvSpPr>
            <a:spLocks noChangeArrowheads="1"/>
          </p:cNvSpPr>
          <p:nvPr/>
        </p:nvSpPr>
        <p:spPr bwMode="auto">
          <a:xfrm rot="19923408">
            <a:off x="5589075" y="4747032"/>
            <a:ext cx="981773" cy="448398"/>
          </a:xfrm>
          <a:prstGeom prst="leftArrow">
            <a:avLst>
              <a:gd name="adj1" fmla="val 60000"/>
              <a:gd name="adj2" fmla="val 49991"/>
            </a:avLst>
          </a:prstGeom>
          <a:solidFill>
            <a:srgbClr val="5AAB31"/>
          </a:solidFill>
          <a:ln w="38100" algn="ctr">
            <a:noFill/>
            <a:miter lim="800000"/>
            <a:headEnd/>
            <a:tailEnd/>
          </a:ln>
        </p:spPr>
        <p:txBody>
          <a:bodyPr/>
          <a:lstStyle>
            <a:defPPr>
              <a:defRPr lang="zh-CN"/>
            </a:defPPr>
            <a:lvl1pPr algn="l" rtl="0" eaLnBrk="0" fontAlgn="base" hangingPunct="0">
              <a:spcBef>
                <a:spcPct val="0"/>
              </a:spcBef>
              <a:spcAft>
                <a:spcPct val="0"/>
              </a:spcAft>
              <a:defRPr kern="1200">
                <a:solidFill>
                  <a:schemeClr val="tx1"/>
                </a:solidFill>
                <a:latin typeface="Arial" pitchFamily="34" charset="0"/>
                <a:ea typeface="微软雅黑" pitchFamily="34" charset="-122"/>
                <a:cs typeface="+mn-cs"/>
              </a:defRPr>
            </a:lvl1pPr>
            <a:lvl2pPr marL="457200" algn="l" rtl="0" eaLnBrk="0" fontAlgn="base" hangingPunct="0">
              <a:spcBef>
                <a:spcPct val="0"/>
              </a:spcBef>
              <a:spcAft>
                <a:spcPct val="0"/>
              </a:spcAft>
              <a:defRPr kern="1200">
                <a:solidFill>
                  <a:schemeClr val="tx1"/>
                </a:solidFill>
                <a:latin typeface="Arial" pitchFamily="34" charset="0"/>
                <a:ea typeface="微软雅黑" pitchFamily="34" charset="-122"/>
                <a:cs typeface="+mn-cs"/>
              </a:defRPr>
            </a:lvl2pPr>
            <a:lvl3pPr marL="914400" algn="l" rtl="0" eaLnBrk="0" fontAlgn="base" hangingPunct="0">
              <a:spcBef>
                <a:spcPct val="0"/>
              </a:spcBef>
              <a:spcAft>
                <a:spcPct val="0"/>
              </a:spcAft>
              <a:defRPr kern="1200">
                <a:solidFill>
                  <a:schemeClr val="tx1"/>
                </a:solidFill>
                <a:latin typeface="Arial" pitchFamily="34" charset="0"/>
                <a:ea typeface="微软雅黑" pitchFamily="34" charset="-122"/>
                <a:cs typeface="+mn-cs"/>
              </a:defRPr>
            </a:lvl3pPr>
            <a:lvl4pPr marL="1371600" algn="l" rtl="0" eaLnBrk="0" fontAlgn="base" hangingPunct="0">
              <a:spcBef>
                <a:spcPct val="0"/>
              </a:spcBef>
              <a:spcAft>
                <a:spcPct val="0"/>
              </a:spcAft>
              <a:defRPr kern="1200">
                <a:solidFill>
                  <a:schemeClr val="tx1"/>
                </a:solidFill>
                <a:latin typeface="Arial" pitchFamily="34" charset="0"/>
                <a:ea typeface="微软雅黑" pitchFamily="34" charset="-122"/>
                <a:cs typeface="+mn-cs"/>
              </a:defRPr>
            </a:lvl4pPr>
            <a:lvl5pPr marL="1828800" algn="l" rtl="0" eaLnBrk="0" fontAlgn="base" hangingPunct="0">
              <a:spcBef>
                <a:spcPct val="0"/>
              </a:spcBef>
              <a:spcAft>
                <a:spcPct val="0"/>
              </a:spcAft>
              <a:defRPr kern="1200">
                <a:solidFill>
                  <a:schemeClr val="tx1"/>
                </a:solidFill>
                <a:latin typeface="Arial" pitchFamily="34" charset="0"/>
                <a:ea typeface="微软雅黑" pitchFamily="34" charset="-122"/>
                <a:cs typeface="+mn-cs"/>
              </a:defRPr>
            </a:lvl5pPr>
            <a:lvl6pPr marL="2286000" algn="l" defTabSz="914400" rtl="0" eaLnBrk="1" latinLnBrk="0" hangingPunct="1">
              <a:defRPr kern="1200">
                <a:solidFill>
                  <a:schemeClr val="tx1"/>
                </a:solidFill>
                <a:latin typeface="Arial" pitchFamily="34" charset="0"/>
                <a:ea typeface="微软雅黑" pitchFamily="34" charset="-122"/>
                <a:cs typeface="+mn-cs"/>
              </a:defRPr>
            </a:lvl6pPr>
            <a:lvl7pPr marL="2743200" algn="l" defTabSz="914400" rtl="0" eaLnBrk="1" latinLnBrk="0" hangingPunct="1">
              <a:defRPr kern="1200">
                <a:solidFill>
                  <a:schemeClr val="tx1"/>
                </a:solidFill>
                <a:latin typeface="Arial" pitchFamily="34" charset="0"/>
                <a:ea typeface="微软雅黑" pitchFamily="34" charset="-122"/>
                <a:cs typeface="+mn-cs"/>
              </a:defRPr>
            </a:lvl7pPr>
            <a:lvl8pPr marL="3200400" algn="l" defTabSz="914400" rtl="0" eaLnBrk="1" latinLnBrk="0" hangingPunct="1">
              <a:defRPr kern="1200">
                <a:solidFill>
                  <a:schemeClr val="tx1"/>
                </a:solidFill>
                <a:latin typeface="Arial" pitchFamily="34" charset="0"/>
                <a:ea typeface="微软雅黑" pitchFamily="34" charset="-122"/>
                <a:cs typeface="+mn-cs"/>
              </a:defRPr>
            </a:lvl8pPr>
            <a:lvl9pPr marL="3657600" algn="l" defTabSz="914400" rtl="0" eaLnBrk="1" latinLnBrk="0" hangingPunct="1">
              <a:defRPr kern="1200">
                <a:solidFill>
                  <a:schemeClr val="tx1"/>
                </a:solidFill>
                <a:latin typeface="Arial" pitchFamily="34" charset="0"/>
                <a:ea typeface="微软雅黑" pitchFamily="34" charset="-122"/>
                <a:cs typeface="+mn-cs"/>
              </a:defRPr>
            </a:lvl9pPr>
          </a:lstStyle>
          <a:p>
            <a:pPr eaLnBrk="1" hangingPunct="1"/>
            <a:endParaRPr lang="zh-CN" altLang="en-US" sz="1350" dirty="0"/>
          </a:p>
        </p:txBody>
      </p:sp>
    </p:spTree>
    <p:extLst>
      <p:ext uri="{BB962C8B-B14F-4D97-AF65-F5344CB8AC3E}">
        <p14:creationId xmlns:p14="http://schemas.microsoft.com/office/powerpoint/2010/main" val="19020735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600" dirty="0" smtClean="0"/>
              <a:t>3</a:t>
            </a:r>
            <a:r>
              <a:rPr lang="en-US" altLang="zh-TW" sz="3600" dirty="0" smtClean="0"/>
              <a:t>-5.</a:t>
            </a:r>
            <a:r>
              <a:rPr lang="zh-TW" altLang="en-US" sz="2800" kern="0" cap="none" dirty="0">
                <a:solidFill>
                  <a:prstClr val="black"/>
                </a:solidFill>
                <a:effectLst/>
                <a:latin typeface="標楷體" panose="03000509000000000000" pitchFamily="65" charset="-120"/>
                <a:ea typeface="標楷體" panose="03000509000000000000" pitchFamily="65" charset="-120"/>
              </a:rPr>
              <a:t>環保、創新、操作維護經驗分享</a:t>
            </a:r>
            <a:endParaRPr lang="zh-TW" altLang="en-US" sz="2800" dirty="0"/>
          </a:p>
        </p:txBody>
      </p:sp>
      <p:sp>
        <p:nvSpPr>
          <p:cNvPr id="5" name="投影片編號版面配置區 4"/>
          <p:cNvSpPr>
            <a:spLocks noGrp="1"/>
          </p:cNvSpPr>
          <p:nvPr>
            <p:ph type="sldNum" sz="quarter" idx="12"/>
          </p:nvPr>
        </p:nvSpPr>
        <p:spPr>
          <a:xfrm>
            <a:off x="8703096" y="6451420"/>
            <a:ext cx="44090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TW" sz="1200" dirty="0" smtClean="0">
                <a:solidFill>
                  <a:prstClr val="black">
                    <a:tint val="75000"/>
                  </a:prstClr>
                </a:solidFill>
              </a:rPr>
              <a:t>13</a:t>
            </a:r>
          </a:p>
        </p:txBody>
      </p:sp>
      <p:sp>
        <p:nvSpPr>
          <p:cNvPr id="15" name="標題 2">
            <a:extLst>
              <a:ext uri="{FF2B5EF4-FFF2-40B4-BE49-F238E27FC236}">
                <a16:creationId xmlns:a16="http://schemas.microsoft.com/office/drawing/2014/main" id="{13AC4807-0C7F-4ADD-8749-9C7F62DE6335}"/>
              </a:ext>
            </a:extLst>
          </p:cNvPr>
          <p:cNvSpPr txBox="1">
            <a:spLocks/>
          </p:cNvSpPr>
          <p:nvPr/>
        </p:nvSpPr>
        <p:spPr>
          <a:xfrm>
            <a:off x="1282451" y="677045"/>
            <a:ext cx="6687323" cy="857250"/>
          </a:xfrm>
          <a:prstGeom prst="rect">
            <a:avLst/>
          </a:prstGeom>
        </p:spPr>
        <p:txBody>
          <a:bodyPr vert="horz" lIns="68580" tIns="34290" rIns="68580" bIns="3429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defTabSz="685800"/>
            <a:r>
              <a:rPr lang="zh-TW" altLang="en-US" sz="2700" b="1" dirty="0">
                <a:solidFill>
                  <a:srgbClr val="7030A0"/>
                </a:solidFill>
                <a:latin typeface="標楷體" panose="03000509000000000000" pitchFamily="65" charset="-120"/>
                <a:ea typeface="標楷體" panose="03000509000000000000" pitchFamily="65" charset="-120"/>
              </a:rPr>
              <a:t>執行策略</a:t>
            </a:r>
          </a:p>
        </p:txBody>
      </p:sp>
      <p:sp>
        <p:nvSpPr>
          <p:cNvPr id="16" name="投影片編號版面配置區 1">
            <a:extLst>
              <a:ext uri="{FF2B5EF4-FFF2-40B4-BE49-F238E27FC236}">
                <a16:creationId xmlns:a16="http://schemas.microsoft.com/office/drawing/2014/main" id="{B48E08C8-A4AC-4AEA-9BC4-C32F78C52378}"/>
              </a:ext>
            </a:extLst>
          </p:cNvPr>
          <p:cNvSpPr txBox="1">
            <a:spLocks/>
          </p:cNvSpPr>
          <p:nvPr/>
        </p:nvSpPr>
        <p:spPr>
          <a:xfrm>
            <a:off x="6510104" y="5736686"/>
            <a:ext cx="1733550" cy="273844"/>
          </a:xfrm>
          <a:prstGeom prst="rect">
            <a:avLst/>
          </a:prstGeom>
        </p:spPr>
        <p:txBody>
          <a:bodyPr vert="horz" lIns="68580" tIns="34290" rIns="68580" bIns="34290" rtlCol="0" anchor="ct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fld id="{30AE252E-A43A-4A10-B1F6-E7C0AEDEC767}" type="slidenum">
              <a:rPr lang="en-US" altLang="zh-TW" sz="750">
                <a:solidFill>
                  <a:prstClr val="black"/>
                </a:solidFill>
                <a:latin typeface="Tw Cen MT" panose="020B0602020104020603"/>
                <a:ea typeface="新細明體" panose="02020500000000000000" pitchFamily="18" charset="-120"/>
              </a:rPr>
              <a:pPr defTabSz="342900">
                <a:defRPr/>
              </a:pPr>
              <a:t>14</a:t>
            </a:fld>
            <a:endParaRPr lang="en-US" sz="750" dirty="0">
              <a:solidFill>
                <a:prstClr val="black"/>
              </a:solidFill>
              <a:latin typeface="Tw Cen MT" panose="020B0602020104020603"/>
            </a:endParaRPr>
          </a:p>
        </p:txBody>
      </p:sp>
      <p:grpSp>
        <p:nvGrpSpPr>
          <p:cNvPr id="17" name="群組 16">
            <a:extLst>
              <a:ext uri="{FF2B5EF4-FFF2-40B4-BE49-F238E27FC236}">
                <a16:creationId xmlns:a16="http://schemas.microsoft.com/office/drawing/2014/main" id="{BA4AB672-9646-4362-AEC2-B0E8E7A06EC0}"/>
              </a:ext>
            </a:extLst>
          </p:cNvPr>
          <p:cNvGrpSpPr/>
          <p:nvPr/>
        </p:nvGrpSpPr>
        <p:grpSpPr>
          <a:xfrm>
            <a:off x="2613265" y="1072665"/>
            <a:ext cx="2896433" cy="2482453"/>
            <a:chOff x="2356009" y="1342577"/>
            <a:chExt cx="3867944" cy="3309937"/>
          </a:xfrm>
        </p:grpSpPr>
        <p:sp>
          <p:nvSpPr>
            <p:cNvPr id="18" name="사다리꼴 33">
              <a:extLst>
                <a:ext uri="{FF2B5EF4-FFF2-40B4-BE49-F238E27FC236}">
                  <a16:creationId xmlns:a16="http://schemas.microsoft.com/office/drawing/2014/main" id="{20ED4444-3B35-4771-A972-620C07E62AF2}"/>
                </a:ext>
              </a:extLst>
            </p:cNvPr>
            <p:cNvSpPr/>
            <p:nvPr/>
          </p:nvSpPr>
          <p:spPr bwMode="auto">
            <a:xfrm rot="2700000" flipH="1" flipV="1">
              <a:off x="4333240" y="2761802"/>
              <a:ext cx="3309937" cy="471488"/>
            </a:xfrm>
            <a:prstGeom prst="trapezoid">
              <a:avLst>
                <a:gd name="adj" fmla="val 103975"/>
              </a:avLst>
            </a:prstGeom>
            <a:solidFill>
              <a:srgbClr val="EF628C"/>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81000" anchor="ctr"/>
            <a:lstStyle/>
            <a:p>
              <a:pPr algn="ctr" defTabSz="685696">
                <a:lnSpc>
                  <a:spcPct val="150000"/>
                </a:lnSpc>
                <a:defRPr/>
              </a:pPr>
              <a:endParaRPr lang="ko-KR" altLang="en-US" sz="825" b="1" dirty="0">
                <a:solidFill>
                  <a:prstClr val="white"/>
                </a:solidFill>
                <a:latin typeface="Tw Cen MT" panose="020B0602020104020603"/>
                <a:ea typeface="맑은 고딕" panose="020B0503020000020004" pitchFamily="34" charset="-127"/>
              </a:endParaRPr>
            </a:p>
          </p:txBody>
        </p:sp>
        <p:sp>
          <p:nvSpPr>
            <p:cNvPr id="19" name="사다리꼴 34">
              <a:extLst>
                <a:ext uri="{FF2B5EF4-FFF2-40B4-BE49-F238E27FC236}">
                  <a16:creationId xmlns:a16="http://schemas.microsoft.com/office/drawing/2014/main" id="{ADA43992-0D3C-4856-82B4-A3753D57B0CE}"/>
                </a:ext>
              </a:extLst>
            </p:cNvPr>
            <p:cNvSpPr/>
            <p:nvPr/>
          </p:nvSpPr>
          <p:spPr bwMode="auto">
            <a:xfrm rot="18900000" flipV="1">
              <a:off x="2356009" y="2761008"/>
              <a:ext cx="3309937" cy="473075"/>
            </a:xfrm>
            <a:prstGeom prst="trapezoid">
              <a:avLst>
                <a:gd name="adj" fmla="val 103975"/>
              </a:avLst>
            </a:prstGeom>
            <a:solidFill>
              <a:srgbClr val="EF628C"/>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81000" anchor="ctr"/>
            <a:lstStyle/>
            <a:p>
              <a:pPr algn="ctr" defTabSz="685696">
                <a:lnSpc>
                  <a:spcPct val="150000"/>
                </a:lnSpc>
                <a:defRPr/>
              </a:pPr>
              <a:endParaRPr lang="ko-KR" altLang="en-US" sz="825" b="1" dirty="0">
                <a:solidFill>
                  <a:prstClr val="white"/>
                </a:solidFill>
                <a:latin typeface="Tw Cen MT" panose="020B0602020104020603"/>
                <a:ea typeface="맑은 고딕" panose="020B0503020000020004" pitchFamily="34" charset="-127"/>
              </a:endParaRPr>
            </a:p>
          </p:txBody>
        </p:sp>
      </p:grpSp>
      <p:sp>
        <p:nvSpPr>
          <p:cNvPr id="20" name="모서리가 둥근 사각형 설명선 23">
            <a:extLst>
              <a:ext uri="{FF2B5EF4-FFF2-40B4-BE49-F238E27FC236}">
                <a16:creationId xmlns:a16="http://schemas.microsoft.com/office/drawing/2014/main" id="{5A2763D0-16F7-4AFC-98EB-40B3E8474E9B}"/>
              </a:ext>
            </a:extLst>
          </p:cNvPr>
          <p:cNvSpPr/>
          <p:nvPr/>
        </p:nvSpPr>
        <p:spPr>
          <a:xfrm>
            <a:off x="835003" y="1172205"/>
            <a:ext cx="2153840" cy="327422"/>
          </a:xfrm>
          <a:prstGeom prst="wedgeRoundRectCallout">
            <a:avLst>
              <a:gd name="adj1" fmla="val 43152"/>
              <a:gd name="adj2" fmla="val 130022"/>
              <a:gd name="adj3" fmla="val 16667"/>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96">
              <a:defRPr/>
            </a:pPr>
            <a:r>
              <a:rPr lang="en-US" altLang="zh-TW" b="1" dirty="0">
                <a:solidFill>
                  <a:prstClr val="black"/>
                </a:solidFill>
                <a:latin typeface="標楷體" pitchFamily="65" charset="-120"/>
                <a:ea typeface="標楷體" pitchFamily="65" charset="-120"/>
              </a:rPr>
              <a:t>VR</a:t>
            </a:r>
            <a:r>
              <a:rPr lang="zh-TW" altLang="en-US" b="1" dirty="0">
                <a:solidFill>
                  <a:prstClr val="black"/>
                </a:solidFill>
                <a:latin typeface="標楷體" pitchFamily="65" charset="-120"/>
                <a:ea typeface="標楷體" pitchFamily="65" charset="-120"/>
              </a:rPr>
              <a:t>互動體驗</a:t>
            </a:r>
            <a:endParaRPr lang="en-US" altLang="ko-KR" b="1" dirty="0">
              <a:solidFill>
                <a:prstClr val="black"/>
              </a:solidFill>
              <a:latin typeface="標楷體" pitchFamily="65" charset="-120"/>
              <a:ea typeface="標楷體" pitchFamily="65" charset="-120"/>
            </a:endParaRPr>
          </a:p>
        </p:txBody>
      </p:sp>
      <p:sp>
        <p:nvSpPr>
          <p:cNvPr id="21" name="모서리가 둥근 사각형 설명선 23">
            <a:extLst>
              <a:ext uri="{FF2B5EF4-FFF2-40B4-BE49-F238E27FC236}">
                <a16:creationId xmlns:a16="http://schemas.microsoft.com/office/drawing/2014/main" id="{16C45D32-C800-4924-9945-90364A126C93}"/>
              </a:ext>
            </a:extLst>
          </p:cNvPr>
          <p:cNvSpPr/>
          <p:nvPr/>
        </p:nvSpPr>
        <p:spPr>
          <a:xfrm>
            <a:off x="6266075" y="1349938"/>
            <a:ext cx="1883553" cy="327422"/>
          </a:xfrm>
          <a:prstGeom prst="wedgeRoundRectCallout">
            <a:avLst>
              <a:gd name="adj1" fmla="val 2382"/>
              <a:gd name="adj2" fmla="val 132670"/>
              <a:gd name="adj3" fmla="val 16667"/>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96">
              <a:defRPr/>
            </a:pPr>
            <a:r>
              <a:rPr lang="zh-TW" altLang="en-US" b="1" dirty="0">
                <a:solidFill>
                  <a:prstClr val="black"/>
                </a:solidFill>
                <a:latin typeface="標楷體" pitchFamily="65" charset="-120"/>
                <a:ea typeface="標楷體" pitchFamily="65" charset="-120"/>
              </a:rPr>
              <a:t>引導學習思考</a:t>
            </a:r>
            <a:endParaRPr lang="en-US" altLang="ko-KR" b="1" dirty="0">
              <a:solidFill>
                <a:prstClr val="black"/>
              </a:solidFill>
              <a:latin typeface="標楷體" pitchFamily="65" charset="-120"/>
              <a:ea typeface="標楷體" pitchFamily="65" charset="-120"/>
            </a:endParaRPr>
          </a:p>
        </p:txBody>
      </p:sp>
      <p:sp>
        <p:nvSpPr>
          <p:cNvPr id="22" name="이등변 삼각형 1">
            <a:extLst>
              <a:ext uri="{FF2B5EF4-FFF2-40B4-BE49-F238E27FC236}">
                <a16:creationId xmlns:a16="http://schemas.microsoft.com/office/drawing/2014/main" id="{BD7037DD-7723-419D-9674-8ED37D0EF554}"/>
              </a:ext>
            </a:extLst>
          </p:cNvPr>
          <p:cNvSpPr/>
          <p:nvPr/>
        </p:nvSpPr>
        <p:spPr bwMode="auto">
          <a:xfrm rot="16200000">
            <a:off x="2348625" y="2744201"/>
            <a:ext cx="3058558" cy="1496418"/>
          </a:xfrm>
          <a:prstGeom prst="triangle">
            <a:avLst/>
          </a:prstGeom>
          <a:ln/>
        </p:spPr>
        <p:style>
          <a:lnRef idx="0">
            <a:schemeClr val="accent3"/>
          </a:lnRef>
          <a:fillRef idx="3">
            <a:schemeClr val="accent3"/>
          </a:fillRef>
          <a:effectRef idx="3">
            <a:schemeClr val="accent3"/>
          </a:effectRef>
          <a:fontRef idx="minor">
            <a:schemeClr val="lt1"/>
          </a:fontRef>
        </p:style>
        <p:txBody>
          <a:bodyPr anchor="ctr"/>
          <a:lstStyle/>
          <a:p>
            <a:pPr algn="ctr" defTabSz="685696">
              <a:defRPr/>
            </a:pPr>
            <a:endParaRPr lang="ko-KR" altLang="en-US" sz="1350">
              <a:solidFill>
                <a:prstClr val="white"/>
              </a:solidFill>
              <a:latin typeface="Tw Cen MT" panose="020B0602020104020603"/>
              <a:ea typeface="맑은 고딕" panose="020B0503020000020004" pitchFamily="34" charset="-127"/>
            </a:endParaRPr>
          </a:p>
        </p:txBody>
      </p:sp>
      <p:sp>
        <p:nvSpPr>
          <p:cNvPr id="23" name="이등변 삼각형 1">
            <a:extLst>
              <a:ext uri="{FF2B5EF4-FFF2-40B4-BE49-F238E27FC236}">
                <a16:creationId xmlns:a16="http://schemas.microsoft.com/office/drawing/2014/main" id="{BE6794C6-5733-46D7-B286-59C9AA5AF567}"/>
              </a:ext>
            </a:extLst>
          </p:cNvPr>
          <p:cNvSpPr/>
          <p:nvPr/>
        </p:nvSpPr>
        <p:spPr bwMode="auto">
          <a:xfrm rot="5400000">
            <a:off x="3861435" y="2761691"/>
            <a:ext cx="3058558" cy="1496418"/>
          </a:xfrm>
          <a:prstGeom prst="triangle">
            <a:avLst/>
          </a:prstGeom>
          <a:ln/>
        </p:spPr>
        <p:style>
          <a:lnRef idx="1">
            <a:schemeClr val="accent3"/>
          </a:lnRef>
          <a:fillRef idx="2">
            <a:schemeClr val="accent3"/>
          </a:fillRef>
          <a:effectRef idx="1">
            <a:schemeClr val="accent3"/>
          </a:effectRef>
          <a:fontRef idx="minor">
            <a:schemeClr val="dk1"/>
          </a:fontRef>
        </p:style>
        <p:txBody>
          <a:bodyPr anchor="ctr"/>
          <a:lstStyle/>
          <a:p>
            <a:pPr algn="ctr" defTabSz="685696">
              <a:defRPr/>
            </a:pPr>
            <a:endParaRPr lang="ko-KR" altLang="en-US" sz="1350">
              <a:solidFill>
                <a:prstClr val="black"/>
              </a:solidFill>
              <a:latin typeface="Tw Cen MT" panose="020B0602020104020603"/>
              <a:ea typeface="맑은 고딕" panose="020B0503020000020004" pitchFamily="34" charset="-127"/>
            </a:endParaRPr>
          </a:p>
        </p:txBody>
      </p:sp>
      <p:sp>
        <p:nvSpPr>
          <p:cNvPr id="24" name="모서리가 둥근 직사각형 15">
            <a:extLst>
              <a:ext uri="{FF2B5EF4-FFF2-40B4-BE49-F238E27FC236}">
                <a16:creationId xmlns:a16="http://schemas.microsoft.com/office/drawing/2014/main" id="{E0F47ACE-98E6-413F-A075-398B73D79572}"/>
              </a:ext>
            </a:extLst>
          </p:cNvPr>
          <p:cNvSpPr/>
          <p:nvPr/>
        </p:nvSpPr>
        <p:spPr>
          <a:xfrm>
            <a:off x="4501296" y="2534896"/>
            <a:ext cx="3648332" cy="1040006"/>
          </a:xfrm>
          <a:prstGeom prst="roundRect">
            <a:avLst>
              <a:gd name="adj" fmla="val 50000"/>
            </a:avLst>
          </a:prstGeom>
          <a:solidFill>
            <a:schemeClr val="bg1"/>
          </a:solidFill>
          <a:ln>
            <a:noFill/>
          </a:ln>
          <a:effectLst>
            <a:outerShdw blurRad="3048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67866" defTabSz="685696">
              <a:lnSpc>
                <a:spcPct val="150000"/>
              </a:lnSpc>
              <a:defRPr/>
            </a:pPr>
            <a:endParaRPr lang="en-US" altLang="ko-KR" sz="900" b="1" dirty="0">
              <a:solidFill>
                <a:prstClr val="black">
                  <a:lumMod val="95000"/>
                  <a:lumOff val="5000"/>
                </a:prstClr>
              </a:solidFill>
              <a:latin typeface="Tw Cen MT" panose="020B0602020104020603"/>
              <a:ea typeface="맑은 고딕" panose="020B0503020000020004" pitchFamily="34" charset="-127"/>
            </a:endParaRPr>
          </a:p>
        </p:txBody>
      </p:sp>
      <p:sp>
        <p:nvSpPr>
          <p:cNvPr id="25" name="모서리가 둥근 직사각형 15">
            <a:extLst>
              <a:ext uri="{FF2B5EF4-FFF2-40B4-BE49-F238E27FC236}">
                <a16:creationId xmlns:a16="http://schemas.microsoft.com/office/drawing/2014/main" id="{21E8C2BE-B119-4019-86D8-4F8D41FE7705}"/>
              </a:ext>
            </a:extLst>
          </p:cNvPr>
          <p:cNvSpPr/>
          <p:nvPr/>
        </p:nvSpPr>
        <p:spPr>
          <a:xfrm>
            <a:off x="967942" y="2460986"/>
            <a:ext cx="3570423" cy="1123180"/>
          </a:xfrm>
          <a:prstGeom prst="roundRect">
            <a:avLst>
              <a:gd name="adj" fmla="val 5484"/>
            </a:avLst>
          </a:prstGeom>
          <a:solidFill>
            <a:schemeClr val="bg1"/>
          </a:solidFill>
          <a:ln>
            <a:noFill/>
          </a:ln>
          <a:effectLst>
            <a:outerShdw blurRad="3048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67866" defTabSz="685696">
              <a:lnSpc>
                <a:spcPct val="150000"/>
              </a:lnSpc>
              <a:defRPr/>
            </a:pPr>
            <a:endParaRPr lang="en-US" altLang="ko-KR" sz="900" b="1" dirty="0">
              <a:solidFill>
                <a:prstClr val="black">
                  <a:lumMod val="95000"/>
                  <a:lumOff val="5000"/>
                </a:prstClr>
              </a:solidFill>
              <a:latin typeface="Tw Cen MT" panose="020B0602020104020603"/>
              <a:ea typeface="맑은 고딕" panose="020B0503020000020004" pitchFamily="34" charset="-127"/>
            </a:endParaRPr>
          </a:p>
        </p:txBody>
      </p:sp>
      <p:sp>
        <p:nvSpPr>
          <p:cNvPr id="26" name="모서리가 둥근 직사각형 15">
            <a:extLst>
              <a:ext uri="{FF2B5EF4-FFF2-40B4-BE49-F238E27FC236}">
                <a16:creationId xmlns:a16="http://schemas.microsoft.com/office/drawing/2014/main" id="{003F6782-7A8D-4877-8507-33C02AEFA52F}"/>
              </a:ext>
            </a:extLst>
          </p:cNvPr>
          <p:cNvSpPr/>
          <p:nvPr/>
        </p:nvSpPr>
        <p:spPr>
          <a:xfrm>
            <a:off x="1146554" y="4185347"/>
            <a:ext cx="3374819" cy="1197357"/>
          </a:xfrm>
          <a:prstGeom prst="roundRect">
            <a:avLst>
              <a:gd name="adj" fmla="val 29478"/>
            </a:avLst>
          </a:prstGeom>
          <a:solidFill>
            <a:schemeClr val="bg1"/>
          </a:solidFill>
          <a:ln>
            <a:noFill/>
          </a:ln>
          <a:effectLst>
            <a:outerShdw blurRad="3048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67866" defTabSz="685696">
              <a:lnSpc>
                <a:spcPct val="150000"/>
              </a:lnSpc>
              <a:defRPr/>
            </a:pPr>
            <a:endParaRPr lang="en-US" altLang="ko-KR" sz="900" b="1" dirty="0">
              <a:solidFill>
                <a:prstClr val="black">
                  <a:lumMod val="95000"/>
                  <a:lumOff val="5000"/>
                </a:prstClr>
              </a:solidFill>
              <a:latin typeface="Tw Cen MT" panose="020B0602020104020603"/>
              <a:ea typeface="맑은 고딕" panose="020B0503020000020004" pitchFamily="34" charset="-127"/>
            </a:endParaRPr>
          </a:p>
        </p:txBody>
      </p:sp>
      <p:grpSp>
        <p:nvGrpSpPr>
          <p:cNvPr id="27" name="群組 26">
            <a:extLst>
              <a:ext uri="{FF2B5EF4-FFF2-40B4-BE49-F238E27FC236}">
                <a16:creationId xmlns:a16="http://schemas.microsoft.com/office/drawing/2014/main" id="{E0C19108-350D-4635-93EB-6F85401B89CE}"/>
              </a:ext>
            </a:extLst>
          </p:cNvPr>
          <p:cNvGrpSpPr/>
          <p:nvPr/>
        </p:nvGrpSpPr>
        <p:grpSpPr>
          <a:xfrm rot="10800000">
            <a:off x="3670699" y="3443755"/>
            <a:ext cx="3094022" cy="2623441"/>
            <a:chOff x="2158711" y="1315046"/>
            <a:chExt cx="4131808" cy="3497921"/>
          </a:xfrm>
        </p:grpSpPr>
        <p:sp>
          <p:nvSpPr>
            <p:cNvPr id="28" name="사다리꼴 33">
              <a:extLst>
                <a:ext uri="{FF2B5EF4-FFF2-40B4-BE49-F238E27FC236}">
                  <a16:creationId xmlns:a16="http://schemas.microsoft.com/office/drawing/2014/main" id="{347EDE46-493A-4BAC-A0C8-CA1438E2158F}"/>
                </a:ext>
              </a:extLst>
            </p:cNvPr>
            <p:cNvSpPr/>
            <p:nvPr/>
          </p:nvSpPr>
          <p:spPr bwMode="auto">
            <a:xfrm rot="2700000" flipH="1" flipV="1">
              <a:off x="4305814" y="2828263"/>
              <a:ext cx="3497921" cy="471488"/>
            </a:xfrm>
            <a:prstGeom prst="trapezoid">
              <a:avLst>
                <a:gd name="adj" fmla="val 103975"/>
              </a:avLst>
            </a:prstGeom>
            <a:solidFill>
              <a:srgbClr val="EF628C"/>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81000" anchor="ctr"/>
            <a:lstStyle/>
            <a:p>
              <a:pPr algn="ctr" defTabSz="685696">
                <a:lnSpc>
                  <a:spcPct val="150000"/>
                </a:lnSpc>
                <a:defRPr/>
              </a:pPr>
              <a:endParaRPr lang="ko-KR" altLang="en-US" sz="825" b="1" dirty="0">
                <a:solidFill>
                  <a:prstClr val="white"/>
                </a:solidFill>
                <a:latin typeface="Tw Cen MT" panose="020B0602020104020603"/>
                <a:ea typeface="맑은 고딕" panose="020B0503020000020004" pitchFamily="34" charset="-127"/>
              </a:endParaRPr>
            </a:p>
          </p:txBody>
        </p:sp>
        <p:sp>
          <p:nvSpPr>
            <p:cNvPr id="29" name="사다리꼴 34">
              <a:extLst>
                <a:ext uri="{FF2B5EF4-FFF2-40B4-BE49-F238E27FC236}">
                  <a16:creationId xmlns:a16="http://schemas.microsoft.com/office/drawing/2014/main" id="{8AF7B26B-D05E-4371-9157-909AA3A37021}"/>
                </a:ext>
              </a:extLst>
            </p:cNvPr>
            <p:cNvSpPr/>
            <p:nvPr/>
          </p:nvSpPr>
          <p:spPr bwMode="auto">
            <a:xfrm rot="18900000" flipV="1">
              <a:off x="2158711" y="2842678"/>
              <a:ext cx="3540937" cy="473075"/>
            </a:xfrm>
            <a:prstGeom prst="trapezoid">
              <a:avLst>
                <a:gd name="adj" fmla="val 103975"/>
              </a:avLst>
            </a:prstGeom>
            <a:solidFill>
              <a:srgbClr val="EF628C"/>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81000" anchor="ctr"/>
            <a:lstStyle/>
            <a:p>
              <a:pPr algn="ctr" defTabSz="685696">
                <a:lnSpc>
                  <a:spcPct val="150000"/>
                </a:lnSpc>
                <a:defRPr/>
              </a:pPr>
              <a:endParaRPr lang="ko-KR" altLang="en-US" sz="825" b="1" dirty="0">
                <a:solidFill>
                  <a:prstClr val="white"/>
                </a:solidFill>
                <a:latin typeface="Tw Cen MT" panose="020B0602020104020603"/>
                <a:ea typeface="맑은 고딕" panose="020B0503020000020004" pitchFamily="34" charset="-127"/>
              </a:endParaRPr>
            </a:p>
          </p:txBody>
        </p:sp>
      </p:grpSp>
      <p:sp>
        <p:nvSpPr>
          <p:cNvPr id="30" name="모서리가 둥근 사각형 설명선 23">
            <a:extLst>
              <a:ext uri="{FF2B5EF4-FFF2-40B4-BE49-F238E27FC236}">
                <a16:creationId xmlns:a16="http://schemas.microsoft.com/office/drawing/2014/main" id="{A0029171-7C1F-4FAF-A45F-2A59BC52C49E}"/>
              </a:ext>
            </a:extLst>
          </p:cNvPr>
          <p:cNvSpPr/>
          <p:nvPr/>
        </p:nvSpPr>
        <p:spPr>
          <a:xfrm flipH="1">
            <a:off x="5678275" y="3782775"/>
            <a:ext cx="2252017" cy="328613"/>
          </a:xfrm>
          <a:prstGeom prst="wedgeRoundRectCallout">
            <a:avLst>
              <a:gd name="adj1" fmla="val -4921"/>
              <a:gd name="adj2" fmla="val 144639"/>
              <a:gd name="adj3" fmla="val 16667"/>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96">
              <a:defRPr/>
            </a:pPr>
            <a:r>
              <a:rPr lang="zh-TW" altLang="en-US" b="1" dirty="0">
                <a:solidFill>
                  <a:prstClr val="black"/>
                </a:solidFill>
                <a:latin typeface="標楷體" pitchFamily="65" charset="-120"/>
                <a:ea typeface="標楷體" pitchFamily="65" charset="-120"/>
              </a:rPr>
              <a:t>融入環教理念</a:t>
            </a:r>
            <a:endParaRPr lang="en-US" altLang="ko-KR" b="1" dirty="0">
              <a:solidFill>
                <a:prstClr val="black"/>
              </a:solidFill>
              <a:latin typeface="標楷體" pitchFamily="65" charset="-120"/>
              <a:ea typeface="標楷體" pitchFamily="65" charset="-120"/>
            </a:endParaRPr>
          </a:p>
        </p:txBody>
      </p:sp>
      <p:sp>
        <p:nvSpPr>
          <p:cNvPr id="31" name="＞形箭號 33">
            <a:extLst>
              <a:ext uri="{FF2B5EF4-FFF2-40B4-BE49-F238E27FC236}">
                <a16:creationId xmlns:a16="http://schemas.microsoft.com/office/drawing/2014/main" id="{CBBC80BF-3E6F-477C-9502-63BD3F100CB6}"/>
              </a:ext>
            </a:extLst>
          </p:cNvPr>
          <p:cNvSpPr/>
          <p:nvPr/>
        </p:nvSpPr>
        <p:spPr>
          <a:xfrm>
            <a:off x="4260338" y="2842759"/>
            <a:ext cx="537519" cy="4911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sz="1350">
              <a:solidFill>
                <a:prstClr val="black"/>
              </a:solidFill>
              <a:latin typeface="Tw Cen MT" panose="020B0602020104020603"/>
              <a:ea typeface="新細明體" panose="02020500000000000000" pitchFamily="18" charset="-120"/>
            </a:endParaRPr>
          </a:p>
        </p:txBody>
      </p:sp>
      <p:sp>
        <p:nvSpPr>
          <p:cNvPr id="32" name="＞形箭號 34">
            <a:extLst>
              <a:ext uri="{FF2B5EF4-FFF2-40B4-BE49-F238E27FC236}">
                <a16:creationId xmlns:a16="http://schemas.microsoft.com/office/drawing/2014/main" id="{797B99DB-8C77-4E59-9711-D54CED2B2C8E}"/>
              </a:ext>
            </a:extLst>
          </p:cNvPr>
          <p:cNvSpPr/>
          <p:nvPr/>
        </p:nvSpPr>
        <p:spPr>
          <a:xfrm rot="5237008">
            <a:off x="7432936" y="3448240"/>
            <a:ext cx="537519" cy="4911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sz="1350">
              <a:solidFill>
                <a:prstClr val="black"/>
              </a:solidFill>
              <a:latin typeface="Tw Cen MT" panose="020B0602020104020603"/>
              <a:ea typeface="新細明體" panose="02020500000000000000" pitchFamily="18" charset="-120"/>
            </a:endParaRPr>
          </a:p>
        </p:txBody>
      </p:sp>
      <p:sp>
        <p:nvSpPr>
          <p:cNvPr id="33" name="＞形箭號 35">
            <a:extLst>
              <a:ext uri="{FF2B5EF4-FFF2-40B4-BE49-F238E27FC236}">
                <a16:creationId xmlns:a16="http://schemas.microsoft.com/office/drawing/2014/main" id="{5BD3D648-C7A7-43A6-B5A9-846AB869A492}"/>
              </a:ext>
            </a:extLst>
          </p:cNvPr>
          <p:cNvSpPr/>
          <p:nvPr/>
        </p:nvSpPr>
        <p:spPr>
          <a:xfrm rot="10800000">
            <a:off x="4374638" y="4495475"/>
            <a:ext cx="537519" cy="4911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sz="1350">
              <a:solidFill>
                <a:prstClr val="black"/>
              </a:solidFill>
              <a:latin typeface="Tw Cen MT" panose="020B0602020104020603"/>
              <a:ea typeface="新細明體" panose="02020500000000000000" pitchFamily="18" charset="-120"/>
            </a:endParaRPr>
          </a:p>
        </p:txBody>
      </p:sp>
      <p:sp>
        <p:nvSpPr>
          <p:cNvPr id="34" name="모서리가 둥근 직사각형 15">
            <a:extLst>
              <a:ext uri="{FF2B5EF4-FFF2-40B4-BE49-F238E27FC236}">
                <a16:creationId xmlns:a16="http://schemas.microsoft.com/office/drawing/2014/main" id="{DE2A02D8-B123-474D-84EA-EA0455147EA1}"/>
              </a:ext>
            </a:extLst>
          </p:cNvPr>
          <p:cNvSpPr/>
          <p:nvPr/>
        </p:nvSpPr>
        <p:spPr>
          <a:xfrm>
            <a:off x="4853463" y="4200748"/>
            <a:ext cx="3095367" cy="1128516"/>
          </a:xfrm>
          <a:prstGeom prst="roundRect">
            <a:avLst>
              <a:gd name="adj" fmla="val 5484"/>
            </a:avLst>
          </a:prstGeom>
          <a:solidFill>
            <a:schemeClr val="bg1"/>
          </a:solidFill>
          <a:ln>
            <a:noFill/>
          </a:ln>
          <a:effectLst>
            <a:outerShdw blurRad="3048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67866" defTabSz="685696">
              <a:lnSpc>
                <a:spcPct val="150000"/>
              </a:lnSpc>
              <a:defRPr/>
            </a:pPr>
            <a:endParaRPr lang="en-US" altLang="ko-KR" sz="900" b="1" dirty="0">
              <a:solidFill>
                <a:prstClr val="black">
                  <a:lumMod val="95000"/>
                  <a:lumOff val="5000"/>
                </a:prstClr>
              </a:solidFill>
              <a:latin typeface="Tw Cen MT" panose="020B0602020104020603"/>
              <a:ea typeface="맑은 고딕" panose="020B0503020000020004" pitchFamily="34" charset="-127"/>
            </a:endParaRPr>
          </a:p>
        </p:txBody>
      </p:sp>
      <p:sp>
        <p:nvSpPr>
          <p:cNvPr id="35" name="모서리가 둥근 사각형 설명선 23">
            <a:extLst>
              <a:ext uri="{FF2B5EF4-FFF2-40B4-BE49-F238E27FC236}">
                <a16:creationId xmlns:a16="http://schemas.microsoft.com/office/drawing/2014/main" id="{6CEF4179-F624-4669-803F-24141584FBA5}"/>
              </a:ext>
            </a:extLst>
          </p:cNvPr>
          <p:cNvSpPr/>
          <p:nvPr/>
        </p:nvSpPr>
        <p:spPr>
          <a:xfrm flipH="1">
            <a:off x="1106717" y="3790687"/>
            <a:ext cx="3413112" cy="327422"/>
          </a:xfrm>
          <a:prstGeom prst="wedgeRoundRectCallout">
            <a:avLst>
              <a:gd name="adj1" fmla="val 46608"/>
              <a:gd name="adj2" fmla="val 150915"/>
              <a:gd name="adj3" fmla="val 16667"/>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96">
              <a:defRPr/>
            </a:pPr>
            <a:r>
              <a:rPr lang="zh-TW" altLang="en-US" b="1" dirty="0">
                <a:solidFill>
                  <a:prstClr val="black"/>
                </a:solidFill>
                <a:latin typeface="標楷體" pitchFamily="65" charset="-120"/>
                <a:ea typeface="標楷體" pitchFamily="65" charset="-120"/>
              </a:rPr>
              <a:t>育樂學習目的</a:t>
            </a:r>
            <a:endParaRPr lang="en-US" altLang="ko-KR" b="1" dirty="0">
              <a:solidFill>
                <a:prstClr val="black"/>
              </a:solidFill>
              <a:latin typeface="標楷體" pitchFamily="65" charset="-120"/>
              <a:ea typeface="標楷體" pitchFamily="65" charset="-120"/>
            </a:endParaRPr>
          </a:p>
        </p:txBody>
      </p:sp>
      <p:sp>
        <p:nvSpPr>
          <p:cNvPr id="36" name="＞形箭號 36">
            <a:extLst>
              <a:ext uri="{FF2B5EF4-FFF2-40B4-BE49-F238E27FC236}">
                <a16:creationId xmlns:a16="http://schemas.microsoft.com/office/drawing/2014/main" id="{F910A8A2-535A-43AA-8423-478D73BC29E2}"/>
              </a:ext>
            </a:extLst>
          </p:cNvPr>
          <p:cNvSpPr/>
          <p:nvPr/>
        </p:nvSpPr>
        <p:spPr>
          <a:xfrm rot="16200000">
            <a:off x="1375035" y="3553271"/>
            <a:ext cx="537519" cy="4911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sz="1350">
              <a:solidFill>
                <a:prstClr val="black"/>
              </a:solidFill>
              <a:latin typeface="Tw Cen MT" panose="020B0602020104020603"/>
              <a:ea typeface="新細明體" panose="02020500000000000000" pitchFamily="18" charset="-120"/>
            </a:endParaRPr>
          </a:p>
        </p:txBody>
      </p:sp>
      <p:pic>
        <p:nvPicPr>
          <p:cNvPr id="37" name="圖片 36">
            <a:extLst>
              <a:ext uri="{FF2B5EF4-FFF2-40B4-BE49-F238E27FC236}">
                <a16:creationId xmlns:a16="http://schemas.microsoft.com/office/drawing/2014/main" id="{25B1C58B-5E1B-4080-A620-341BBDE31EC3}"/>
              </a:ext>
            </a:extLst>
          </p:cNvPr>
          <p:cNvPicPr>
            <a:picLocks noChangeAspect="1"/>
          </p:cNvPicPr>
          <p:nvPr/>
        </p:nvPicPr>
        <p:blipFill rotWithShape="1">
          <a:blip r:embed="rId3"/>
          <a:srcRect l="36565" t="5428" r="34803" b="8000"/>
          <a:stretch/>
        </p:blipFill>
        <p:spPr>
          <a:xfrm>
            <a:off x="5254989" y="4272746"/>
            <a:ext cx="1549472" cy="1680687"/>
          </a:xfrm>
          <a:prstGeom prst="rect">
            <a:avLst/>
          </a:prstGeom>
        </p:spPr>
      </p:pic>
      <p:pic>
        <p:nvPicPr>
          <p:cNvPr id="38" name="圖片 37">
            <a:extLst>
              <a:ext uri="{FF2B5EF4-FFF2-40B4-BE49-F238E27FC236}">
                <a16:creationId xmlns:a16="http://schemas.microsoft.com/office/drawing/2014/main" id="{5750F5B0-B815-4B2B-97D1-E979CD15C277}"/>
              </a:ext>
            </a:extLst>
          </p:cNvPr>
          <p:cNvPicPr>
            <a:picLocks noChangeAspect="1"/>
          </p:cNvPicPr>
          <p:nvPr/>
        </p:nvPicPr>
        <p:blipFill rotWithShape="1">
          <a:blip r:embed="rId4"/>
          <a:srcRect l="35545" t="5078" r="34171" b="8278"/>
          <a:stretch/>
        </p:blipFill>
        <p:spPr>
          <a:xfrm>
            <a:off x="5577328" y="1869747"/>
            <a:ext cx="1549472" cy="1673351"/>
          </a:xfrm>
          <a:prstGeom prst="rect">
            <a:avLst/>
          </a:prstGeom>
        </p:spPr>
      </p:pic>
      <p:pic>
        <p:nvPicPr>
          <p:cNvPr id="39" name="圖片 38">
            <a:extLst>
              <a:ext uri="{FF2B5EF4-FFF2-40B4-BE49-F238E27FC236}">
                <a16:creationId xmlns:a16="http://schemas.microsoft.com/office/drawing/2014/main" id="{20D01DB3-F651-4B76-A767-F36B9681879D}"/>
              </a:ext>
            </a:extLst>
          </p:cNvPr>
          <p:cNvPicPr>
            <a:picLocks noChangeAspect="1"/>
          </p:cNvPicPr>
          <p:nvPr/>
        </p:nvPicPr>
        <p:blipFill>
          <a:blip r:embed="rId5"/>
          <a:stretch>
            <a:fillRect/>
          </a:stretch>
        </p:blipFill>
        <p:spPr>
          <a:xfrm>
            <a:off x="1963435" y="1823986"/>
            <a:ext cx="1525805" cy="1705395"/>
          </a:xfrm>
          <a:prstGeom prst="rect">
            <a:avLst/>
          </a:prstGeom>
        </p:spPr>
      </p:pic>
      <p:pic>
        <p:nvPicPr>
          <p:cNvPr id="40" name="圖片 39">
            <a:extLst>
              <a:ext uri="{FF2B5EF4-FFF2-40B4-BE49-F238E27FC236}">
                <a16:creationId xmlns:a16="http://schemas.microsoft.com/office/drawing/2014/main" id="{D3CC734F-82CF-44D5-B9DC-BF836ABD2420}"/>
              </a:ext>
            </a:extLst>
          </p:cNvPr>
          <p:cNvPicPr>
            <a:picLocks noChangeAspect="1"/>
          </p:cNvPicPr>
          <p:nvPr/>
        </p:nvPicPr>
        <p:blipFill>
          <a:blip r:embed="rId6"/>
          <a:stretch>
            <a:fillRect/>
          </a:stretch>
        </p:blipFill>
        <p:spPr>
          <a:xfrm>
            <a:off x="1242117" y="4324630"/>
            <a:ext cx="2828150" cy="1623749"/>
          </a:xfrm>
          <a:prstGeom prst="rect">
            <a:avLst/>
          </a:prstGeom>
        </p:spPr>
      </p:pic>
    </p:spTree>
    <p:extLst>
      <p:ext uri="{BB962C8B-B14F-4D97-AF65-F5344CB8AC3E}">
        <p14:creationId xmlns:p14="http://schemas.microsoft.com/office/powerpoint/2010/main" val="26788585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2">
            <a:extLst>
              <a:ext uri="{FF2B5EF4-FFF2-40B4-BE49-F238E27FC236}">
                <a16:creationId xmlns:a16="http://schemas.microsoft.com/office/drawing/2014/main" id="{E5A22DED-B7D2-42D3-AB67-A701DBA07524}"/>
              </a:ext>
            </a:extLst>
          </p:cNvPr>
          <p:cNvSpPr/>
          <p:nvPr/>
        </p:nvSpPr>
        <p:spPr>
          <a:xfrm>
            <a:off x="1390651" y="2950633"/>
            <a:ext cx="1441449" cy="1060451"/>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 fmla="*/ 0 w 576263"/>
              <a:gd name="connsiteY0" fmla="*/ 0 h 547688"/>
              <a:gd name="connsiteX1" fmla="*/ 566738 w 576263"/>
              <a:gd name="connsiteY1" fmla="*/ 547688 h 547688"/>
              <a:gd name="connsiteX2" fmla="*/ 576263 w 576263"/>
              <a:gd name="connsiteY2" fmla="*/ 0 h 547688"/>
              <a:gd name="connsiteX3" fmla="*/ 0 w 576263"/>
              <a:gd name="connsiteY3" fmla="*/ 0 h 547688"/>
              <a:gd name="connsiteX0" fmla="*/ 0 w 576263"/>
              <a:gd name="connsiteY0" fmla="*/ 0 h 571500"/>
              <a:gd name="connsiteX1" fmla="*/ 566738 w 576263"/>
              <a:gd name="connsiteY1" fmla="*/ 571500 h 571500"/>
              <a:gd name="connsiteX2" fmla="*/ 576263 w 576263"/>
              <a:gd name="connsiteY2" fmla="*/ 0 h 571500"/>
              <a:gd name="connsiteX3" fmla="*/ 0 w 576263"/>
              <a:gd name="connsiteY3" fmla="*/ 0 h 571500"/>
              <a:gd name="connsiteX0" fmla="*/ 0 w 576263"/>
              <a:gd name="connsiteY0" fmla="*/ 0 h 576263"/>
              <a:gd name="connsiteX1" fmla="*/ 571335 w 576263"/>
              <a:gd name="connsiteY1" fmla="*/ 576263 h 576263"/>
              <a:gd name="connsiteX2" fmla="*/ 576263 w 576263"/>
              <a:gd name="connsiteY2" fmla="*/ 0 h 576263"/>
              <a:gd name="connsiteX3" fmla="*/ 0 w 576263"/>
              <a:gd name="connsiteY3" fmla="*/ 0 h 576263"/>
              <a:gd name="connsiteX0" fmla="*/ 0 w 576448"/>
              <a:gd name="connsiteY0" fmla="*/ 0 h 576263"/>
              <a:gd name="connsiteX1" fmla="*/ 575933 w 576448"/>
              <a:gd name="connsiteY1" fmla="*/ 576263 h 576263"/>
              <a:gd name="connsiteX2" fmla="*/ 576263 w 576448"/>
              <a:gd name="connsiteY2" fmla="*/ 0 h 576263"/>
              <a:gd name="connsiteX3" fmla="*/ 0 w 576448"/>
              <a:gd name="connsiteY3" fmla="*/ 0 h 576263"/>
            </a:gdLst>
            <a:ahLst/>
            <a:cxnLst>
              <a:cxn ang="0">
                <a:pos x="connsiteX0" y="connsiteY0"/>
              </a:cxn>
              <a:cxn ang="0">
                <a:pos x="connsiteX1" y="connsiteY1"/>
              </a:cxn>
              <a:cxn ang="0">
                <a:pos x="connsiteX2" y="connsiteY2"/>
              </a:cxn>
              <a:cxn ang="0">
                <a:pos x="connsiteX3" y="connsiteY3"/>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2" name="矩形 41">
            <a:extLst>
              <a:ext uri="{FF2B5EF4-FFF2-40B4-BE49-F238E27FC236}">
                <a16:creationId xmlns:a16="http://schemas.microsoft.com/office/drawing/2014/main" id="{B9AACAAE-235F-4536-8CD0-7F114CF5BD50}"/>
              </a:ext>
            </a:extLst>
          </p:cNvPr>
          <p:cNvSpPr/>
          <p:nvPr/>
        </p:nvSpPr>
        <p:spPr>
          <a:xfrm>
            <a:off x="2771800" y="2922399"/>
            <a:ext cx="6372200" cy="105363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0" anchor="ct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pPr algn="ctr" eaLnBrk="1" hangingPunct="1">
              <a:defRPr/>
            </a:pPr>
            <a:r>
              <a:rPr kumimoji="0" lang="zh-TW" altLang="en-US" sz="4800">
                <a:latin typeface="標楷體" panose="03000509000000000000" pitchFamily="65" charset="-120"/>
                <a:ea typeface="標楷體" panose="03000509000000000000" pitchFamily="65" charset="-120"/>
                <a:cs typeface="Meiryo" panose="020B0400000000000000" pitchFamily="34" charset="-128"/>
              </a:rPr>
              <a:t>敬請指導</a:t>
            </a:r>
            <a:endParaRPr kumimoji="0" lang="zh-CN" altLang="en-US" sz="4800">
              <a:latin typeface="標楷體" panose="03000509000000000000" pitchFamily="65" charset="-120"/>
              <a:ea typeface="標楷體" panose="03000509000000000000" pitchFamily="65" charset="-120"/>
              <a:cs typeface="Meiryo" panose="020B0400000000000000" pitchFamily="34" charset="-128"/>
            </a:endParaRPr>
          </a:p>
        </p:txBody>
      </p:sp>
      <p:sp>
        <p:nvSpPr>
          <p:cNvPr id="43" name="矩形 42">
            <a:extLst>
              <a:ext uri="{FF2B5EF4-FFF2-40B4-BE49-F238E27FC236}">
                <a16:creationId xmlns:a16="http://schemas.microsoft.com/office/drawing/2014/main" id="{1FDF01F2-6FE4-4FDE-AC2A-B34936F0343B}"/>
              </a:ext>
            </a:extLst>
          </p:cNvPr>
          <p:cNvSpPr/>
          <p:nvPr/>
        </p:nvSpPr>
        <p:spPr>
          <a:xfrm>
            <a:off x="0" y="1878669"/>
            <a:ext cx="7812360" cy="105784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pPr algn="ctr" eaLnBrk="1" hangingPunct="1">
              <a:defRPr/>
            </a:pPr>
            <a:r>
              <a:rPr kumimoji="0" lang="zh-TW" altLang="en-US" sz="4800" dirty="0">
                <a:effectLst>
                  <a:outerShdw blurRad="38100" dist="38100" dir="2700000" algn="tl">
                    <a:srgbClr val="FFFFFF"/>
                  </a:outerShdw>
                </a:effectLst>
                <a:latin typeface="微软雅黑" panose="020B0503020204020204" pitchFamily="34" charset="-122"/>
                <a:ea typeface="新細明體" panose="02020500000000000000" pitchFamily="18" charset="-120"/>
              </a:rPr>
              <a:t> </a:t>
            </a:r>
            <a:r>
              <a:rPr kumimoji="0" lang="zh-TW" altLang="en-US" sz="4800" dirty="0">
                <a:latin typeface="標楷體" panose="03000509000000000000" pitchFamily="65" charset="-120"/>
                <a:ea typeface="標楷體" panose="03000509000000000000" pitchFamily="65" charset="-120"/>
              </a:rPr>
              <a:t>報告完畢</a:t>
            </a:r>
            <a:endParaRPr kumimoji="0" lang="zh-CN" altLang="en-US" sz="4800" dirty="0">
              <a:latin typeface="標楷體" panose="03000509000000000000" pitchFamily="65" charset="-120"/>
              <a:ea typeface="標楷體" panose="03000509000000000000" pitchFamily="65" charset="-120"/>
            </a:endParaRPr>
          </a:p>
        </p:txBody>
      </p:sp>
      <p:sp>
        <p:nvSpPr>
          <p:cNvPr id="44" name="直角三角形 43">
            <a:extLst>
              <a:ext uri="{FF2B5EF4-FFF2-40B4-BE49-F238E27FC236}">
                <a16:creationId xmlns:a16="http://schemas.microsoft.com/office/drawing/2014/main" id="{0ECBA935-ABD2-4F9F-914A-219ABE3AA2D1}"/>
              </a:ext>
            </a:extLst>
          </p:cNvPr>
          <p:cNvSpPr/>
          <p:nvPr/>
        </p:nvSpPr>
        <p:spPr>
          <a:xfrm>
            <a:off x="7812360" y="1878670"/>
            <a:ext cx="1192040" cy="1071964"/>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Tree>
    <p:extLst>
      <p:ext uri="{BB962C8B-B14F-4D97-AF65-F5344CB8AC3E}">
        <p14:creationId xmlns:p14="http://schemas.microsoft.com/office/powerpoint/2010/main" val="211855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down)">
                                      <p:cBhvr>
                                        <p:cTn id="1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簡報</a:t>
            </a:r>
            <a:r>
              <a:rPr lang="zh-TW" altLang="en-US" dirty="0">
                <a:latin typeface="標楷體" panose="03000509000000000000" pitchFamily="65" charset="-120"/>
                <a:ea typeface="標楷體" panose="03000509000000000000" pitchFamily="65" charset="-120"/>
              </a:rPr>
              <a:t>內容</a:t>
            </a:r>
          </a:p>
        </p:txBody>
      </p:sp>
      <p:sp>
        <p:nvSpPr>
          <p:cNvPr id="4" name="投影片編號版面配置區 3"/>
          <p:cNvSpPr>
            <a:spLocks noGrp="1"/>
          </p:cNvSpPr>
          <p:nvPr>
            <p:ph type="sldNum" sz="quarter" idx="12"/>
          </p:nvPr>
        </p:nvSpPr>
        <p:spPr>
          <a:xfrm>
            <a:off x="8604448" y="6453336"/>
            <a:ext cx="539552" cy="365125"/>
          </a:xfrm>
        </p:spPr>
        <p:txBody>
          <a:bodyPr/>
          <a:lstStyle/>
          <a:p>
            <a:r>
              <a:rPr lang="en-US" altLang="zh-TW" dirty="0">
                <a:solidFill>
                  <a:srgbClr val="FF0000"/>
                </a:solidFill>
              </a:rPr>
              <a:t>1</a:t>
            </a:r>
            <a:endParaRPr lang="en-US" altLang="zh-TW" dirty="0" smtClean="0">
              <a:solidFill>
                <a:srgbClr val="FF0000"/>
              </a:solidFill>
            </a:endParaRPr>
          </a:p>
        </p:txBody>
      </p:sp>
      <p:graphicFrame>
        <p:nvGraphicFramePr>
          <p:cNvPr id="5" name="資料庫圖表 4"/>
          <p:cNvGraphicFramePr/>
          <p:nvPr>
            <p:extLst>
              <p:ext uri="{D42A27DB-BD31-4B8C-83A1-F6EECF244321}">
                <p14:modId xmlns:p14="http://schemas.microsoft.com/office/powerpoint/2010/main" val="2395832241"/>
              </p:ext>
            </p:extLst>
          </p:nvPr>
        </p:nvGraphicFramePr>
        <p:xfrm>
          <a:off x="1619672" y="908720"/>
          <a:ext cx="6264696" cy="3384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29925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992" y="0"/>
            <a:ext cx="6416216" cy="692696"/>
          </a:xfrm>
        </p:spPr>
        <p:txBody>
          <a:bodyPr/>
          <a:lstStyle/>
          <a:p>
            <a:r>
              <a:rPr lang="en-US" altLang="zh-TW" sz="3600" dirty="0" smtClean="0">
                <a:latin typeface="標楷體" panose="03000509000000000000" pitchFamily="65" charset="-120"/>
                <a:ea typeface="標楷體" panose="03000509000000000000" pitchFamily="65" charset="-120"/>
              </a:rPr>
              <a:t>1.</a:t>
            </a:r>
            <a:r>
              <a:rPr lang="zh-TW" altLang="en-US" sz="3600" dirty="0" smtClean="0">
                <a:latin typeface="標楷體" panose="03000509000000000000" pitchFamily="65" charset="-120"/>
                <a:ea typeface="標楷體" panose="03000509000000000000" pitchFamily="65" charset="-120"/>
              </a:rPr>
              <a:t>工作人員</a:t>
            </a:r>
            <a:r>
              <a:rPr lang="zh-TW" altLang="en-US" sz="3600" dirty="0">
                <a:latin typeface="標楷體" panose="03000509000000000000" pitchFamily="65" charset="-120"/>
                <a:ea typeface="標楷體" panose="03000509000000000000" pitchFamily="65" charset="-120"/>
              </a:rPr>
              <a:t>執掌</a:t>
            </a:r>
            <a:r>
              <a:rPr lang="zh-TW" altLang="en-US" sz="3600" dirty="0" smtClean="0">
                <a:latin typeface="標楷體" panose="03000509000000000000" pitchFamily="65" charset="-120"/>
                <a:ea typeface="標楷體" panose="03000509000000000000" pitchFamily="65" charset="-120"/>
              </a:rPr>
              <a:t>表</a:t>
            </a:r>
            <a:endParaRPr lang="zh-TW" altLang="en-US" sz="3600" dirty="0">
              <a:latin typeface="標楷體" panose="03000509000000000000" pitchFamily="65" charset="-120"/>
              <a:ea typeface="標楷體" panose="03000509000000000000" pitchFamily="65" charset="-120"/>
            </a:endParaRPr>
          </a:p>
        </p:txBody>
      </p:sp>
      <p:sp>
        <p:nvSpPr>
          <p:cNvPr id="4" name="內容版面配置區 3"/>
          <p:cNvSpPr>
            <a:spLocks noGrp="1"/>
          </p:cNvSpPr>
          <p:nvPr>
            <p:ph idx="13"/>
          </p:nvPr>
        </p:nvSpPr>
        <p:spPr>
          <a:xfrm>
            <a:off x="206715" y="931888"/>
            <a:ext cx="5868144" cy="648072"/>
          </a:xfrm>
        </p:spPr>
        <p:txBody>
          <a:bodyPr>
            <a:normAutofit/>
          </a:bodyPr>
          <a:lstStyle/>
          <a:p>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一</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組織</a:t>
            </a:r>
            <a:r>
              <a:rPr lang="zh-TW" altLang="en-US" sz="2800" dirty="0">
                <a:latin typeface="標楷體" panose="03000509000000000000" pitchFamily="65" charset="-120"/>
                <a:ea typeface="標楷體" panose="03000509000000000000" pitchFamily="65" charset="-120"/>
              </a:rPr>
              <a:t>架構圖</a:t>
            </a:r>
          </a:p>
        </p:txBody>
      </p:sp>
      <p:sp>
        <p:nvSpPr>
          <p:cNvPr id="5" name="投影片編號版面配置區 4"/>
          <p:cNvSpPr>
            <a:spLocks noGrp="1"/>
          </p:cNvSpPr>
          <p:nvPr>
            <p:ph type="sldNum" sz="quarter" idx="12"/>
          </p:nvPr>
        </p:nvSpPr>
        <p:spPr>
          <a:xfrm>
            <a:off x="8244408" y="6452708"/>
            <a:ext cx="765448" cy="365125"/>
          </a:xfrm>
        </p:spPr>
        <p:txBody>
          <a:bodyPr/>
          <a:lstStyle/>
          <a:p>
            <a:r>
              <a:rPr lang="en-US" altLang="zh-TW" dirty="0" smtClean="0"/>
              <a:t>2</a:t>
            </a:r>
            <a:endParaRPr lang="zh-TW" altLang="en-US" dirty="0"/>
          </a:p>
        </p:txBody>
      </p:sp>
      <p:grpSp>
        <p:nvGrpSpPr>
          <p:cNvPr id="7" name="Group 4"/>
          <p:cNvGrpSpPr>
            <a:grpSpLocks/>
          </p:cNvGrpSpPr>
          <p:nvPr/>
        </p:nvGrpSpPr>
        <p:grpSpPr bwMode="auto">
          <a:xfrm>
            <a:off x="598144" y="1245026"/>
            <a:ext cx="8136458" cy="5257800"/>
            <a:chOff x="1980" y="2160"/>
            <a:chExt cx="8640" cy="8640"/>
          </a:xfrm>
        </p:grpSpPr>
        <p:sp>
          <p:nvSpPr>
            <p:cNvPr id="8" name="AutoShape 5"/>
            <p:cNvSpPr>
              <a:spLocks noChangeArrowheads="1"/>
            </p:cNvSpPr>
            <p:nvPr/>
          </p:nvSpPr>
          <p:spPr bwMode="auto">
            <a:xfrm>
              <a:off x="4680" y="2160"/>
              <a:ext cx="2880" cy="1260"/>
            </a:xfrm>
            <a:prstGeom prst="roundRect">
              <a:avLst>
                <a:gd name="adj" fmla="val 16667"/>
              </a:avLst>
            </a:prstGeom>
            <a:solidFill>
              <a:srgbClr val="FFFF99"/>
            </a:solidFill>
            <a:ln w="1587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1600" dirty="0" smtClean="0">
                  <a:solidFill>
                    <a:srgbClr val="000000"/>
                  </a:solidFill>
                  <a:latin typeface="Times New Roman" panose="02020603050405020304" pitchFamily="18" charset="0"/>
                  <a:ea typeface="標楷體" panose="03000509000000000000" pitchFamily="65" charset="-120"/>
                </a:rPr>
                <a:t>主任</a:t>
              </a:r>
              <a:r>
                <a:rPr lang="zh-TW" altLang="en-US" sz="1600" dirty="0">
                  <a:solidFill>
                    <a:srgbClr val="000000"/>
                  </a:solidFill>
                  <a:latin typeface="Times New Roman" panose="02020603050405020304" pitchFamily="18" charset="0"/>
                  <a:ea typeface="標楷體" panose="03000509000000000000" pitchFamily="65" charset="-120"/>
                </a:rPr>
                <a:t>　許雅美</a:t>
              </a:r>
            </a:p>
          </p:txBody>
        </p:sp>
        <p:sp>
          <p:nvSpPr>
            <p:cNvPr id="9" name="AutoShape 6"/>
            <p:cNvSpPr>
              <a:spLocks noChangeArrowheads="1"/>
            </p:cNvSpPr>
            <p:nvPr/>
          </p:nvSpPr>
          <p:spPr bwMode="auto">
            <a:xfrm>
              <a:off x="4680" y="4140"/>
              <a:ext cx="2896" cy="1260"/>
            </a:xfrm>
            <a:prstGeom prst="roundRect">
              <a:avLst>
                <a:gd name="adj" fmla="val 16667"/>
              </a:avLst>
            </a:prstGeom>
            <a:solidFill>
              <a:srgbClr val="FFFF99"/>
            </a:solidFill>
            <a:ln w="15875">
              <a:solidFill>
                <a:srgbClr val="FF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1800" dirty="0">
                  <a:solidFill>
                    <a:srgbClr val="000000"/>
                  </a:solidFill>
                  <a:latin typeface="Times New Roman" panose="02020603050405020304" pitchFamily="18" charset="0"/>
                  <a:ea typeface="標楷體" panose="03000509000000000000" pitchFamily="65" charset="-120"/>
                </a:rPr>
                <a:t> </a:t>
              </a:r>
              <a:r>
                <a:rPr lang="zh-TW" altLang="en-US" sz="1600" dirty="0">
                  <a:solidFill>
                    <a:srgbClr val="000000"/>
                  </a:solidFill>
                  <a:latin typeface="Times New Roman" panose="02020603050405020304" pitchFamily="18" charset="0"/>
                  <a:ea typeface="標楷體" panose="03000509000000000000" pitchFamily="65" charset="-120"/>
                </a:rPr>
                <a:t>副主任   </a:t>
              </a:r>
              <a:r>
                <a:rPr lang="zh-TW" altLang="en-US" sz="1600" dirty="0" smtClean="0">
                  <a:solidFill>
                    <a:srgbClr val="000000"/>
                  </a:solidFill>
                  <a:latin typeface="Times New Roman" panose="02020603050405020304" pitchFamily="18" charset="0"/>
                  <a:ea typeface="標楷體" panose="03000509000000000000" pitchFamily="65" charset="-120"/>
                </a:rPr>
                <a:t>張筱玲</a:t>
              </a:r>
              <a:endParaRPr lang="en-US" altLang="zh-TW" sz="1600" dirty="0" smtClean="0">
                <a:solidFill>
                  <a:srgbClr val="000000"/>
                </a:solidFill>
                <a:latin typeface="Times New Roman" panose="02020603050405020304" pitchFamily="18" charset="0"/>
                <a:ea typeface="標楷體" panose="03000509000000000000" pitchFamily="65" charset="-120"/>
              </a:endParaRPr>
            </a:p>
            <a:p>
              <a:pPr algn="ctr">
                <a:spcBef>
                  <a:spcPct val="0"/>
                </a:spcBef>
                <a:buFontTx/>
                <a:buNone/>
              </a:pPr>
              <a:r>
                <a:rPr lang="en-US" altLang="zh-TW" sz="1600" dirty="0" smtClean="0">
                  <a:solidFill>
                    <a:srgbClr val="000000"/>
                  </a:solidFill>
                  <a:latin typeface="Times New Roman" panose="02020603050405020304" pitchFamily="18" charset="0"/>
                  <a:ea typeface="標楷體" panose="03000509000000000000" pitchFamily="65" charset="-120"/>
                </a:rPr>
                <a:t>(</a:t>
              </a:r>
              <a:r>
                <a:rPr lang="zh-TW" altLang="en-US" sz="1600" dirty="0" smtClean="0">
                  <a:solidFill>
                    <a:srgbClr val="000000"/>
                  </a:solidFill>
                  <a:latin typeface="Times New Roman" panose="02020603050405020304" pitchFamily="18" charset="0"/>
                  <a:ea typeface="標楷體" panose="03000509000000000000" pitchFamily="65" charset="-120"/>
                </a:rPr>
                <a:t>支援平鎮工業區代理主任</a:t>
              </a:r>
              <a:r>
                <a:rPr lang="en-US" altLang="zh-TW" sz="1600" dirty="0" smtClean="0">
                  <a:solidFill>
                    <a:srgbClr val="000000"/>
                  </a:solidFill>
                  <a:latin typeface="Times New Roman" panose="02020603050405020304" pitchFamily="18" charset="0"/>
                  <a:ea typeface="標楷體" panose="03000509000000000000" pitchFamily="65" charset="-120"/>
                </a:rPr>
                <a:t>)</a:t>
              </a:r>
              <a:endParaRPr lang="zh-TW" altLang="en-US" sz="1600" dirty="0">
                <a:solidFill>
                  <a:srgbClr val="000000"/>
                </a:solidFill>
                <a:latin typeface="Times New Roman" panose="02020603050405020304" pitchFamily="18" charset="0"/>
                <a:ea typeface="標楷體" panose="03000509000000000000" pitchFamily="65" charset="-120"/>
              </a:endParaRPr>
            </a:p>
          </p:txBody>
        </p:sp>
        <p:sp>
          <p:nvSpPr>
            <p:cNvPr id="10" name="AutoShape 7"/>
            <p:cNvSpPr>
              <a:spLocks noChangeArrowheads="1"/>
            </p:cNvSpPr>
            <p:nvPr/>
          </p:nvSpPr>
          <p:spPr bwMode="auto">
            <a:xfrm>
              <a:off x="4680" y="6120"/>
              <a:ext cx="2880" cy="1260"/>
            </a:xfrm>
            <a:prstGeom prst="roundRect">
              <a:avLst>
                <a:gd name="adj" fmla="val 16667"/>
              </a:avLst>
            </a:prstGeom>
            <a:solidFill>
              <a:srgbClr val="FFFF99"/>
            </a:solidFill>
            <a:ln w="9525">
              <a:solidFill>
                <a:srgbClr val="008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1600" dirty="0" smtClean="0">
                  <a:solidFill>
                    <a:srgbClr val="000000"/>
                  </a:solidFill>
                  <a:latin typeface="Times New Roman" panose="02020603050405020304" pitchFamily="18" charset="0"/>
                  <a:ea typeface="標楷體" panose="03000509000000000000" pitchFamily="65" charset="-120"/>
                </a:rPr>
                <a:t>環保組長      </a:t>
              </a:r>
              <a:r>
                <a:rPr lang="zh-TW" altLang="en-US" sz="1600" dirty="0">
                  <a:solidFill>
                    <a:srgbClr val="000000"/>
                  </a:solidFill>
                  <a:latin typeface="Times New Roman" panose="02020603050405020304" pitchFamily="18" charset="0"/>
                  <a:ea typeface="標楷體" panose="03000509000000000000" pitchFamily="65" charset="-120"/>
                </a:rPr>
                <a:t>林國智</a:t>
              </a:r>
            </a:p>
          </p:txBody>
        </p:sp>
        <p:sp>
          <p:nvSpPr>
            <p:cNvPr id="11" name="Line 8"/>
            <p:cNvSpPr>
              <a:spLocks noChangeShapeType="1"/>
            </p:cNvSpPr>
            <p:nvPr/>
          </p:nvSpPr>
          <p:spPr bwMode="auto">
            <a:xfrm>
              <a:off x="6120" y="3420"/>
              <a:ext cx="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 name="Line 9"/>
            <p:cNvSpPr>
              <a:spLocks noChangeShapeType="1"/>
            </p:cNvSpPr>
            <p:nvPr/>
          </p:nvSpPr>
          <p:spPr bwMode="auto">
            <a:xfrm>
              <a:off x="6120" y="5400"/>
              <a:ext cx="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 name="AutoShape 10"/>
            <p:cNvSpPr>
              <a:spLocks noChangeArrowheads="1"/>
            </p:cNvSpPr>
            <p:nvPr/>
          </p:nvSpPr>
          <p:spPr bwMode="auto">
            <a:xfrm>
              <a:off x="1980" y="8460"/>
              <a:ext cx="1620" cy="2340"/>
            </a:xfrm>
            <a:prstGeom prst="flowChartAlternateProcess">
              <a:avLst/>
            </a:prstGeom>
            <a:solidFill>
              <a:srgbClr val="FFFF99"/>
            </a:solidFill>
            <a:ln w="1587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1600" dirty="0">
                  <a:solidFill>
                    <a:srgbClr val="000000"/>
                  </a:solidFill>
                  <a:latin typeface="Times New Roman" panose="02020603050405020304" pitchFamily="18" charset="0"/>
                  <a:ea typeface="標楷體" panose="03000509000000000000" pitchFamily="65" charset="-120"/>
                </a:rPr>
                <a:t>管理組</a:t>
              </a:r>
            </a:p>
            <a:p>
              <a:pPr algn="ctr">
                <a:spcBef>
                  <a:spcPct val="0"/>
                </a:spcBef>
                <a:buFontTx/>
                <a:buNone/>
              </a:pPr>
              <a:endParaRPr lang="zh-TW" altLang="en-US" sz="1600" dirty="0">
                <a:solidFill>
                  <a:srgbClr val="000000"/>
                </a:solidFill>
                <a:latin typeface="Mangal" pitchFamily="18" charset="0"/>
                <a:ea typeface="標楷體" panose="03000509000000000000" pitchFamily="65" charset="-120"/>
              </a:endParaRPr>
            </a:p>
            <a:p>
              <a:pPr algn="ctr">
                <a:spcBef>
                  <a:spcPct val="0"/>
                </a:spcBef>
                <a:buFontTx/>
                <a:buNone/>
              </a:pPr>
              <a:r>
                <a:rPr lang="zh-TW" altLang="en-US" sz="1600" u="sng" dirty="0">
                  <a:solidFill>
                    <a:srgbClr val="000000"/>
                  </a:solidFill>
                  <a:latin typeface="Times New Roman" panose="02020603050405020304" pitchFamily="18" charset="0"/>
                  <a:ea typeface="標楷體" panose="03000509000000000000" pitchFamily="65" charset="-120"/>
                </a:rPr>
                <a:t>王逢緯</a:t>
              </a:r>
              <a:endParaRPr lang="zh-TW" altLang="en-US" sz="1600" u="sng" dirty="0">
                <a:solidFill>
                  <a:srgbClr val="000000"/>
                </a:solidFill>
                <a:latin typeface="Times New Roman" panose="02020603050405020304" pitchFamily="18" charset="0"/>
                <a:ea typeface="標楷體" panose="03000509000000000000" pitchFamily="65" charset="-120"/>
              </a:endParaRPr>
            </a:p>
          </p:txBody>
        </p:sp>
        <p:sp>
          <p:nvSpPr>
            <p:cNvPr id="14" name="AutoShape 11"/>
            <p:cNvSpPr>
              <a:spLocks noChangeArrowheads="1"/>
            </p:cNvSpPr>
            <p:nvPr/>
          </p:nvSpPr>
          <p:spPr bwMode="auto">
            <a:xfrm>
              <a:off x="4320" y="8460"/>
              <a:ext cx="1620" cy="2340"/>
            </a:xfrm>
            <a:prstGeom prst="flowChartAlternateProcess">
              <a:avLst/>
            </a:prstGeom>
            <a:solidFill>
              <a:srgbClr val="FFFF99"/>
            </a:solidFill>
            <a:ln w="1587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1600">
                  <a:solidFill>
                    <a:srgbClr val="000000"/>
                  </a:solidFill>
                  <a:latin typeface="Times New Roman" panose="02020603050405020304" pitchFamily="18" charset="0"/>
                  <a:ea typeface="標楷體" panose="03000509000000000000" pitchFamily="65" charset="-120"/>
                </a:rPr>
                <a:t>操作組</a:t>
              </a:r>
            </a:p>
            <a:p>
              <a:pPr algn="ctr">
                <a:spcBef>
                  <a:spcPct val="0"/>
                </a:spcBef>
                <a:buFontTx/>
                <a:buNone/>
              </a:pPr>
              <a:endParaRPr lang="zh-TW" altLang="en-US" sz="1600">
                <a:solidFill>
                  <a:srgbClr val="000000"/>
                </a:solidFill>
                <a:latin typeface="Mangal" pitchFamily="18" charset="0"/>
                <a:ea typeface="標楷體" panose="03000509000000000000" pitchFamily="65" charset="-120"/>
              </a:endParaRPr>
            </a:p>
            <a:p>
              <a:pPr algn="ctr">
                <a:spcBef>
                  <a:spcPct val="0"/>
                </a:spcBef>
                <a:buFontTx/>
                <a:buNone/>
              </a:pPr>
              <a:r>
                <a:rPr lang="zh-TW" altLang="en-US" sz="1600" u="sng">
                  <a:solidFill>
                    <a:srgbClr val="000000"/>
                  </a:solidFill>
                  <a:latin typeface="Times New Roman" panose="02020603050405020304" pitchFamily="18" charset="0"/>
                  <a:ea typeface="標楷體" panose="03000509000000000000" pitchFamily="65" charset="-120"/>
                </a:rPr>
                <a:t>陳廣進</a:t>
              </a:r>
              <a:endParaRPr lang="zh-TW" altLang="en-US" sz="1600" u="sng">
                <a:solidFill>
                  <a:srgbClr val="000000"/>
                </a:solidFill>
                <a:latin typeface="Mangal" pitchFamily="18" charset="0"/>
                <a:ea typeface="標楷體" panose="03000509000000000000" pitchFamily="65" charset="-120"/>
              </a:endParaRPr>
            </a:p>
            <a:p>
              <a:pPr algn="ctr">
                <a:spcBef>
                  <a:spcPct val="0"/>
                </a:spcBef>
                <a:buFontTx/>
                <a:buNone/>
              </a:pPr>
              <a:r>
                <a:rPr lang="zh-TW" altLang="en-US" sz="1600" u="sng">
                  <a:solidFill>
                    <a:srgbClr val="000000"/>
                  </a:solidFill>
                  <a:latin typeface="Times New Roman" panose="02020603050405020304" pitchFamily="18" charset="0"/>
                  <a:ea typeface="標楷體" panose="03000509000000000000" pitchFamily="65" charset="-120"/>
                </a:rPr>
                <a:t>謝文璋</a:t>
              </a:r>
              <a:endParaRPr lang="zh-TW" altLang="en-US" sz="1600">
                <a:solidFill>
                  <a:srgbClr val="000000"/>
                </a:solidFill>
                <a:latin typeface="Times New Roman" panose="02020603050405020304" pitchFamily="18" charset="0"/>
                <a:ea typeface="標楷體" panose="03000509000000000000" pitchFamily="65" charset="-120"/>
              </a:endParaRPr>
            </a:p>
          </p:txBody>
        </p:sp>
        <p:sp>
          <p:nvSpPr>
            <p:cNvPr id="15" name="AutoShape 12"/>
            <p:cNvSpPr>
              <a:spLocks noChangeArrowheads="1"/>
            </p:cNvSpPr>
            <p:nvPr/>
          </p:nvSpPr>
          <p:spPr bwMode="auto">
            <a:xfrm>
              <a:off x="6660" y="8460"/>
              <a:ext cx="1620" cy="2340"/>
            </a:xfrm>
            <a:prstGeom prst="flowChartAlternateProcess">
              <a:avLst/>
            </a:prstGeom>
            <a:solidFill>
              <a:srgbClr val="FFFF99"/>
            </a:solidFill>
            <a:ln w="1587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1600" dirty="0">
                  <a:solidFill>
                    <a:srgbClr val="000000"/>
                  </a:solidFill>
                  <a:latin typeface="Times New Roman" panose="02020603050405020304" pitchFamily="18" charset="0"/>
                  <a:ea typeface="標楷體" panose="03000509000000000000" pitchFamily="65" charset="-120"/>
                </a:rPr>
                <a:t>維護組</a:t>
              </a:r>
            </a:p>
            <a:p>
              <a:pPr algn="ctr">
                <a:spcBef>
                  <a:spcPct val="0"/>
                </a:spcBef>
                <a:buFontTx/>
                <a:buNone/>
              </a:pPr>
              <a:endParaRPr lang="zh-TW" altLang="en-US" sz="1600" dirty="0">
                <a:solidFill>
                  <a:srgbClr val="000000"/>
                </a:solidFill>
                <a:latin typeface="Mangal" pitchFamily="18" charset="0"/>
                <a:ea typeface="標楷體" panose="03000509000000000000" pitchFamily="65" charset="-120"/>
              </a:endParaRPr>
            </a:p>
            <a:p>
              <a:pPr algn="ctr">
                <a:spcBef>
                  <a:spcPct val="0"/>
                </a:spcBef>
                <a:buFontTx/>
                <a:buNone/>
              </a:pPr>
              <a:r>
                <a:rPr lang="zh-TW" altLang="en-US" sz="1600" u="sng" dirty="0" smtClean="0">
                  <a:solidFill>
                    <a:srgbClr val="000000"/>
                  </a:solidFill>
                  <a:latin typeface="Times New Roman" panose="02020603050405020304" pitchFamily="18" charset="0"/>
                  <a:ea typeface="標楷體" panose="03000509000000000000" pitchFamily="65" charset="-120"/>
                </a:rPr>
                <a:t>陳丞</a:t>
              </a:r>
              <a:r>
                <a:rPr lang="zh-TW" altLang="en-US" sz="1600" u="sng" dirty="0" smtClean="0">
                  <a:solidFill>
                    <a:srgbClr val="000000"/>
                  </a:solidFill>
                  <a:latin typeface="Times New Roman" panose="02020603050405020304" pitchFamily="18" charset="0"/>
                  <a:ea typeface="標楷體" panose="03000509000000000000" pitchFamily="65" charset="-120"/>
                </a:rPr>
                <a:t>賢</a:t>
              </a:r>
              <a:endParaRPr lang="en-US" altLang="zh-TW" sz="1600" u="sng" dirty="0" smtClean="0">
                <a:solidFill>
                  <a:srgbClr val="000000"/>
                </a:solidFill>
                <a:latin typeface="Times New Roman" panose="02020603050405020304" pitchFamily="18" charset="0"/>
                <a:ea typeface="標楷體" panose="03000509000000000000" pitchFamily="65" charset="-120"/>
              </a:endParaRPr>
            </a:p>
          </p:txBody>
        </p:sp>
        <p:sp>
          <p:nvSpPr>
            <p:cNvPr id="16" name="AutoShape 13"/>
            <p:cNvSpPr>
              <a:spLocks noChangeArrowheads="1"/>
            </p:cNvSpPr>
            <p:nvPr/>
          </p:nvSpPr>
          <p:spPr bwMode="auto">
            <a:xfrm>
              <a:off x="9000" y="8460"/>
              <a:ext cx="1620" cy="2340"/>
            </a:xfrm>
            <a:prstGeom prst="flowChartAlternateProcess">
              <a:avLst/>
            </a:prstGeom>
            <a:solidFill>
              <a:srgbClr val="FFFF99"/>
            </a:solidFill>
            <a:ln w="1587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1600" dirty="0">
                  <a:solidFill>
                    <a:srgbClr val="000000"/>
                  </a:solidFill>
                  <a:latin typeface="Times New Roman" panose="02020603050405020304" pitchFamily="18" charset="0"/>
                  <a:ea typeface="標楷體" panose="03000509000000000000" pitchFamily="65" charset="-120"/>
                </a:rPr>
                <a:t>檢驗組</a:t>
              </a:r>
              <a:endParaRPr lang="zh-TW" altLang="en-US" sz="1600" dirty="0">
                <a:solidFill>
                  <a:srgbClr val="000000"/>
                </a:solidFill>
                <a:latin typeface="Mangal" pitchFamily="18" charset="0"/>
                <a:ea typeface="標楷體" panose="03000509000000000000" pitchFamily="65" charset="-120"/>
              </a:endParaRPr>
            </a:p>
            <a:p>
              <a:pPr algn="ctr">
                <a:spcBef>
                  <a:spcPct val="0"/>
                </a:spcBef>
                <a:buFontTx/>
                <a:buNone/>
              </a:pPr>
              <a:endParaRPr lang="zh-TW" altLang="en-US" sz="1600" u="sng" dirty="0">
                <a:solidFill>
                  <a:srgbClr val="000000"/>
                </a:solidFill>
                <a:latin typeface="Times New Roman" panose="02020603050405020304" pitchFamily="18" charset="0"/>
                <a:ea typeface="標楷體" panose="03000509000000000000" pitchFamily="65" charset="-120"/>
              </a:endParaRPr>
            </a:p>
            <a:p>
              <a:pPr algn="ctr">
                <a:spcBef>
                  <a:spcPct val="0"/>
                </a:spcBef>
                <a:buFontTx/>
                <a:buNone/>
              </a:pPr>
              <a:r>
                <a:rPr lang="zh-TW" altLang="en-US" sz="1600" u="sng" dirty="0" smtClean="0">
                  <a:solidFill>
                    <a:srgbClr val="000000"/>
                  </a:solidFill>
                  <a:latin typeface="Times New Roman" panose="02020603050405020304" pitchFamily="18" charset="0"/>
                  <a:ea typeface="標楷體" panose="03000509000000000000" pitchFamily="65" charset="-120"/>
                </a:rPr>
                <a:t>陳嘉齡</a:t>
              </a:r>
              <a:endParaRPr lang="en-US" altLang="zh-TW" sz="1600" u="sng" dirty="0" smtClean="0">
                <a:solidFill>
                  <a:srgbClr val="000000"/>
                </a:solidFill>
                <a:latin typeface="Times New Roman" panose="02020603050405020304" pitchFamily="18" charset="0"/>
                <a:ea typeface="標楷體" panose="03000509000000000000" pitchFamily="65" charset="-120"/>
              </a:endParaRPr>
            </a:p>
            <a:p>
              <a:pPr algn="ctr">
                <a:spcBef>
                  <a:spcPct val="0"/>
                </a:spcBef>
                <a:buNone/>
              </a:pPr>
              <a:r>
                <a:rPr lang="zh-TW" altLang="en-US" sz="1600" u="sng" dirty="0">
                  <a:solidFill>
                    <a:srgbClr val="000000"/>
                  </a:solidFill>
                  <a:latin typeface="Times New Roman" panose="02020603050405020304" pitchFamily="18" charset="0"/>
                  <a:ea typeface="標楷體" panose="03000509000000000000" pitchFamily="65" charset="-120"/>
                </a:rPr>
                <a:t>陳楊</a:t>
              </a:r>
              <a:r>
                <a:rPr lang="zh-TW" altLang="en-US" sz="1600" u="sng" dirty="0" smtClean="0">
                  <a:solidFill>
                    <a:srgbClr val="000000"/>
                  </a:solidFill>
                  <a:latin typeface="Times New Roman" panose="02020603050405020304" pitchFamily="18" charset="0"/>
                  <a:ea typeface="標楷體" panose="03000509000000000000" pitchFamily="65" charset="-120"/>
                </a:rPr>
                <a:t>冬</a:t>
              </a:r>
              <a:endParaRPr lang="en-US" altLang="zh-TW" sz="1600" u="sng" dirty="0" smtClean="0">
                <a:solidFill>
                  <a:srgbClr val="000000"/>
                </a:solidFill>
                <a:latin typeface="Times New Roman" panose="02020603050405020304" pitchFamily="18" charset="0"/>
                <a:ea typeface="標楷體" panose="03000509000000000000" pitchFamily="65" charset="-120"/>
              </a:endParaRPr>
            </a:p>
            <a:p>
              <a:pPr algn="ctr">
                <a:spcBef>
                  <a:spcPct val="0"/>
                </a:spcBef>
                <a:buNone/>
              </a:pPr>
              <a:r>
                <a:rPr lang="en-US" altLang="zh-TW" sz="1600" u="sng" dirty="0" smtClean="0">
                  <a:solidFill>
                    <a:srgbClr val="000000"/>
                  </a:solidFill>
                  <a:latin typeface="Times New Roman" panose="02020603050405020304" pitchFamily="18" charset="0"/>
                  <a:ea typeface="標楷體" panose="03000509000000000000" pitchFamily="65" charset="-120"/>
                </a:rPr>
                <a:t>(</a:t>
              </a:r>
              <a:r>
                <a:rPr lang="zh-TW" altLang="en-US" sz="1600" u="sng" dirty="0" smtClean="0">
                  <a:solidFill>
                    <a:srgbClr val="000000"/>
                  </a:solidFill>
                  <a:latin typeface="Times New Roman" panose="02020603050405020304" pitchFamily="18" charset="0"/>
                  <a:ea typeface="標楷體" panose="03000509000000000000" pitchFamily="65" charset="-120"/>
                </a:rPr>
                <a:t>支援人員</a:t>
              </a:r>
              <a:r>
                <a:rPr lang="en-US" altLang="zh-TW" sz="1600" u="sng" dirty="0" smtClean="0">
                  <a:solidFill>
                    <a:srgbClr val="000000"/>
                  </a:solidFill>
                  <a:latin typeface="Times New Roman" panose="02020603050405020304" pitchFamily="18" charset="0"/>
                  <a:ea typeface="標楷體" panose="03000509000000000000" pitchFamily="65" charset="-120"/>
                </a:rPr>
                <a:t>)</a:t>
              </a:r>
              <a:endParaRPr lang="zh-TW" altLang="en-US" sz="1600" u="sng" dirty="0">
                <a:solidFill>
                  <a:srgbClr val="000000"/>
                </a:solidFill>
                <a:latin typeface="Mangal" pitchFamily="18" charset="0"/>
                <a:ea typeface="標楷體" panose="03000509000000000000" pitchFamily="65" charset="-120"/>
              </a:endParaRPr>
            </a:p>
          </p:txBody>
        </p:sp>
        <p:grpSp>
          <p:nvGrpSpPr>
            <p:cNvPr id="17" name="Group 14"/>
            <p:cNvGrpSpPr>
              <a:grpSpLocks/>
            </p:cNvGrpSpPr>
            <p:nvPr/>
          </p:nvGrpSpPr>
          <p:grpSpPr bwMode="auto">
            <a:xfrm>
              <a:off x="2700" y="7380"/>
              <a:ext cx="7020" cy="1080"/>
              <a:chOff x="2700" y="7380"/>
              <a:chExt cx="7020" cy="1080"/>
            </a:xfrm>
          </p:grpSpPr>
          <p:sp>
            <p:nvSpPr>
              <p:cNvPr id="18" name="Line 15"/>
              <p:cNvSpPr>
                <a:spLocks noChangeShapeType="1"/>
              </p:cNvSpPr>
              <p:nvPr/>
            </p:nvSpPr>
            <p:spPr bwMode="auto">
              <a:xfrm>
                <a:off x="6120" y="7380"/>
                <a:ext cx="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9" name="Line 16"/>
              <p:cNvSpPr>
                <a:spLocks noChangeShapeType="1"/>
              </p:cNvSpPr>
              <p:nvPr/>
            </p:nvSpPr>
            <p:spPr bwMode="auto">
              <a:xfrm>
                <a:off x="2700" y="7920"/>
                <a:ext cx="70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0" name="Line 17"/>
              <p:cNvSpPr>
                <a:spLocks noChangeShapeType="1"/>
              </p:cNvSpPr>
              <p:nvPr/>
            </p:nvSpPr>
            <p:spPr bwMode="auto">
              <a:xfrm>
                <a:off x="2700" y="7920"/>
                <a:ext cx="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 name="Line 18"/>
              <p:cNvSpPr>
                <a:spLocks noChangeShapeType="1"/>
              </p:cNvSpPr>
              <p:nvPr/>
            </p:nvSpPr>
            <p:spPr bwMode="auto">
              <a:xfrm>
                <a:off x="5040" y="7920"/>
                <a:ext cx="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2" name="Line 19"/>
              <p:cNvSpPr>
                <a:spLocks noChangeShapeType="1"/>
              </p:cNvSpPr>
              <p:nvPr/>
            </p:nvSpPr>
            <p:spPr bwMode="auto">
              <a:xfrm>
                <a:off x="7380" y="7920"/>
                <a:ext cx="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3" name="Line 20"/>
              <p:cNvSpPr>
                <a:spLocks noChangeShapeType="1"/>
              </p:cNvSpPr>
              <p:nvPr/>
            </p:nvSpPr>
            <p:spPr bwMode="auto">
              <a:xfrm>
                <a:off x="9720" y="7920"/>
                <a:ext cx="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grpSp>
    </p:spTree>
    <p:extLst>
      <p:ext uri="{BB962C8B-B14F-4D97-AF65-F5344CB8AC3E}">
        <p14:creationId xmlns:p14="http://schemas.microsoft.com/office/powerpoint/2010/main" val="7190606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600" dirty="0">
                <a:latin typeface="標楷體" panose="03000509000000000000" pitchFamily="65" charset="-120"/>
                <a:ea typeface="標楷體" panose="03000509000000000000" pitchFamily="65" charset="-120"/>
              </a:rPr>
              <a:t>2.</a:t>
            </a:r>
            <a:r>
              <a:rPr lang="zh-TW" altLang="en-US" sz="3600" dirty="0">
                <a:latin typeface="標楷體" panose="03000509000000000000" pitchFamily="65" charset="-120"/>
                <a:ea typeface="標楷體" panose="03000509000000000000" pitchFamily="65" charset="-120"/>
              </a:rPr>
              <a:t>工業區污水處理廠</a:t>
            </a:r>
            <a:r>
              <a:rPr lang="zh-TW" altLang="en-US" sz="3600" dirty="0" smtClean="0">
                <a:latin typeface="標楷體" panose="03000509000000000000" pitchFamily="65" charset="-120"/>
                <a:ea typeface="標楷體" panose="03000509000000000000" pitchFamily="65" charset="-120"/>
              </a:rPr>
              <a:t>簡介</a:t>
            </a:r>
            <a:r>
              <a:rPr lang="en-US" altLang="zh-TW" sz="3600" dirty="0" smtClean="0">
                <a:latin typeface="標楷體" panose="03000509000000000000" pitchFamily="65" charset="-120"/>
                <a:ea typeface="標楷體" panose="03000509000000000000" pitchFamily="65" charset="-120"/>
              </a:rPr>
              <a:t>(1)</a:t>
            </a:r>
            <a:endParaRPr lang="zh-TW" altLang="en-US" sz="3600" dirty="0">
              <a:latin typeface="標楷體" panose="03000509000000000000" pitchFamily="65" charset="-120"/>
              <a:ea typeface="標楷體" panose="03000509000000000000" pitchFamily="65" charset="-120"/>
            </a:endParaRPr>
          </a:p>
        </p:txBody>
      </p:sp>
      <p:sp>
        <p:nvSpPr>
          <p:cNvPr id="5" name="投影片編號版面配置區 4"/>
          <p:cNvSpPr>
            <a:spLocks noGrp="1"/>
          </p:cNvSpPr>
          <p:nvPr>
            <p:ph type="sldNum" sz="quarter" idx="12"/>
          </p:nvPr>
        </p:nvSpPr>
        <p:spPr>
          <a:xfrm>
            <a:off x="8892529" y="6544274"/>
            <a:ext cx="261813" cy="365125"/>
          </a:xfrm>
        </p:spPr>
        <p:txBody>
          <a:bodyPr/>
          <a:lstStyle/>
          <a:p>
            <a:r>
              <a:rPr lang="en-US" altLang="zh-TW" dirty="0" smtClean="0"/>
              <a:t>3</a:t>
            </a:r>
            <a:endParaRPr lang="zh-TW" altLang="en-US" dirty="0"/>
          </a:p>
        </p:txBody>
      </p:sp>
      <p:sp>
        <p:nvSpPr>
          <p:cNvPr id="8" name="Rectangle 8"/>
          <p:cNvSpPr>
            <a:spLocks noChangeArrowheads="1"/>
          </p:cNvSpPr>
          <p:nvPr/>
        </p:nvSpPr>
        <p:spPr bwMode="auto">
          <a:xfrm>
            <a:off x="714375" y="908050"/>
            <a:ext cx="624681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一</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工業區設立緣起與開發經過</a:t>
            </a:r>
          </a:p>
        </p:txBody>
      </p:sp>
      <p:sp>
        <p:nvSpPr>
          <p:cNvPr id="9" name="Rectangle 61"/>
          <p:cNvSpPr>
            <a:spLocks noChangeArrowheads="1"/>
          </p:cNvSpPr>
          <p:nvPr/>
        </p:nvSpPr>
        <p:spPr bwMode="gray">
          <a:xfrm>
            <a:off x="441325" y="1268413"/>
            <a:ext cx="8416925" cy="2160587"/>
          </a:xfrm>
          <a:prstGeom prst="rect">
            <a:avLst/>
          </a:prstGeom>
          <a:solidFill>
            <a:srgbClr val="FFFFFF">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nSpc>
                <a:spcPct val="150000"/>
              </a:lnSpc>
              <a:spcBef>
                <a:spcPct val="50000"/>
              </a:spcBef>
              <a:buFontTx/>
              <a:buNone/>
            </a:pP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政府為積極發展工業，加強國家經濟建設，促進地方繁榮，於民國</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61</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年由中興工程顧問社規劃設計，中華工程公司負責開發，於民國</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64</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9</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月完成，歷時</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年又</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個月，全部面積</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107</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公頃。工業用地</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79.8</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公頃，公共設施用地約</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23.76</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公頃，社區用地</a:t>
            </a:r>
            <a:r>
              <a:rPr lang="en-US" altLang="zh-TW" sz="16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3.44</a:t>
            </a:r>
            <a:r>
              <a:rPr lang="zh-TW" altLang="en-US" sz="16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公頃</a:t>
            </a:r>
            <a:r>
              <a:rPr lang="zh-TW" altLang="en-US" sz="1600" dirty="0">
                <a:solidFill>
                  <a:srgbClr val="000000"/>
                </a:solidFill>
                <a:latin typeface="Arial" panose="020B0604020202020204" pitchFamily="34" charset="0"/>
                <a:ea typeface="標楷體" panose="03000509000000000000" pitchFamily="65" charset="-120"/>
                <a:cs typeface="Times New Roman" panose="02020603050405020304" pitchFamily="18" charset="0"/>
              </a:rPr>
              <a:t>，</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闢設道路</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條，道路兩側設有雨水排水溝及污水管線，區內道路、給水、電力及污水處理等公共設施齊備。由於本工業區地理位置適中，交通便捷，自開發完成後，所有土地即搶購一空，造成供不應求之現象，開發單位為使工廠容量增加，再以</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4.0831</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公頃土地興建</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5</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層樓標準廠房十二棟</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(250</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坪為單位八棟，</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150</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坪為單位四棟</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，以應興辦工業人之需求。該廠房業於</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69</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月興建完成隨即公告出售，現已全部出售完畢，</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94</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年為因應特二號道路</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台</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65)</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開通，標準廠房忠棟拆除。</a:t>
            </a:r>
            <a:endParaRPr kumimoji="0" lang="en-US" altLang="zh-TW" sz="16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a:spcBef>
                <a:spcPct val="50000"/>
              </a:spcBef>
              <a:buFontTx/>
              <a:buNone/>
            </a:pPr>
            <a:endParaRPr kumimoji="0" lang="en-US" altLang="zh-TW" sz="1600" b="1" dirty="0">
              <a:solidFill>
                <a:srgbClr val="0000FF"/>
              </a:solidFill>
              <a:latin typeface="Arial" panose="020B0604020202020204" pitchFamily="34" charset="0"/>
              <a:ea typeface="標楷體" panose="03000509000000000000" pitchFamily="65" charset="-120"/>
              <a:cs typeface="Times New Roman" panose="02020603050405020304" pitchFamily="18" charset="0"/>
            </a:endParaRP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6377" y="4285185"/>
            <a:ext cx="1815666" cy="242088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9205" y="4226800"/>
            <a:ext cx="1728583" cy="2400266"/>
          </a:xfrm>
          <a:prstGeom prst="rect">
            <a:avLst/>
          </a:prstGeom>
          <a:ln>
            <a:noFill/>
          </a:ln>
          <a:effectLst>
            <a:softEdge rad="112500"/>
          </a:effectLst>
        </p:spPr>
      </p:pic>
      <p:pic>
        <p:nvPicPr>
          <p:cNvPr id="6" name="圖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0245" y="4315814"/>
            <a:ext cx="3193593" cy="23951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圖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6295" y="4293095"/>
            <a:ext cx="1874439" cy="225117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08815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600" dirty="0">
                <a:latin typeface="標楷體" panose="03000509000000000000" pitchFamily="65" charset="-120"/>
                <a:ea typeface="標楷體" panose="03000509000000000000" pitchFamily="65" charset="-120"/>
              </a:rPr>
              <a:t>2.</a:t>
            </a:r>
            <a:r>
              <a:rPr lang="zh-TW" altLang="en-US" sz="3600" dirty="0">
                <a:latin typeface="標楷體" panose="03000509000000000000" pitchFamily="65" charset="-120"/>
                <a:ea typeface="標楷體" panose="03000509000000000000" pitchFamily="65" charset="-120"/>
              </a:rPr>
              <a:t>工業區污水處理廠</a:t>
            </a:r>
            <a:r>
              <a:rPr lang="zh-TW" altLang="en-US" sz="3600" dirty="0" smtClean="0">
                <a:latin typeface="標楷體" panose="03000509000000000000" pitchFamily="65" charset="-120"/>
                <a:ea typeface="標楷體" panose="03000509000000000000" pitchFamily="65" charset="-120"/>
              </a:rPr>
              <a:t>簡介</a:t>
            </a:r>
            <a:r>
              <a:rPr lang="en-US" altLang="zh-TW" sz="3600" dirty="0" smtClean="0">
                <a:latin typeface="標楷體" panose="03000509000000000000" pitchFamily="65" charset="-120"/>
                <a:ea typeface="標楷體" panose="03000509000000000000" pitchFamily="65" charset="-120"/>
              </a:rPr>
              <a:t>(2)</a:t>
            </a:r>
            <a:endParaRPr lang="zh-TW" altLang="en-US" sz="3600" dirty="0">
              <a:latin typeface="標楷體" panose="03000509000000000000" pitchFamily="65" charset="-120"/>
              <a:ea typeface="標楷體" panose="03000509000000000000" pitchFamily="65" charset="-120"/>
            </a:endParaRPr>
          </a:p>
        </p:txBody>
      </p:sp>
      <p:sp>
        <p:nvSpPr>
          <p:cNvPr id="5" name="投影片編號版面配置區 4"/>
          <p:cNvSpPr>
            <a:spLocks noGrp="1"/>
          </p:cNvSpPr>
          <p:nvPr>
            <p:ph type="sldNum" sz="quarter" idx="12"/>
          </p:nvPr>
        </p:nvSpPr>
        <p:spPr>
          <a:xfrm>
            <a:off x="8882608" y="6492875"/>
            <a:ext cx="261392" cy="365125"/>
          </a:xfrm>
        </p:spPr>
        <p:txBody>
          <a:bodyPr/>
          <a:lstStyle/>
          <a:p>
            <a:r>
              <a:rPr lang="en-US" altLang="zh-TW" dirty="0" smtClean="0"/>
              <a:t>4</a:t>
            </a:r>
            <a:endParaRPr lang="zh-TW" altLang="en-US" dirty="0"/>
          </a:p>
        </p:txBody>
      </p:sp>
      <p:sp>
        <p:nvSpPr>
          <p:cNvPr id="4" name="Rectangle 6"/>
          <p:cNvSpPr>
            <a:spLocks noChangeArrowheads="1"/>
          </p:cNvSpPr>
          <p:nvPr/>
        </p:nvSpPr>
        <p:spPr bwMode="auto">
          <a:xfrm>
            <a:off x="714375" y="765175"/>
            <a:ext cx="624681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四</a:t>
            </a:r>
            <a:r>
              <a:rPr lang="en-US" altLang="zh-TW" sz="1800" dirty="0" smtClean="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污水處理廠設置沿革</a:t>
            </a:r>
          </a:p>
        </p:txBody>
      </p:sp>
      <p:graphicFrame>
        <p:nvGraphicFramePr>
          <p:cNvPr id="6" name="Group 82"/>
          <p:cNvGraphicFramePr>
            <a:graphicFrameLocks noGrp="1"/>
          </p:cNvGraphicFramePr>
          <p:nvPr>
            <p:extLst>
              <p:ext uri="{D42A27DB-BD31-4B8C-83A1-F6EECF244321}">
                <p14:modId xmlns:p14="http://schemas.microsoft.com/office/powerpoint/2010/main" val="4214013345"/>
              </p:ext>
            </p:extLst>
          </p:nvPr>
        </p:nvGraphicFramePr>
        <p:xfrm>
          <a:off x="285750" y="1125538"/>
          <a:ext cx="8715375" cy="5425064"/>
        </p:xfrm>
        <a:graphic>
          <a:graphicData uri="http://schemas.openxmlformats.org/drawingml/2006/table">
            <a:tbl>
              <a:tblPr/>
              <a:tblGrid>
                <a:gridCol w="1327150">
                  <a:extLst>
                    <a:ext uri="{9D8B030D-6E8A-4147-A177-3AD203B41FA5}">
                      <a16:colId xmlns:a16="http://schemas.microsoft.com/office/drawing/2014/main" val="2175404712"/>
                    </a:ext>
                  </a:extLst>
                </a:gridCol>
                <a:gridCol w="1209675">
                  <a:extLst>
                    <a:ext uri="{9D8B030D-6E8A-4147-A177-3AD203B41FA5}">
                      <a16:colId xmlns:a16="http://schemas.microsoft.com/office/drawing/2014/main" val="3223657499"/>
                    </a:ext>
                  </a:extLst>
                </a:gridCol>
                <a:gridCol w="1274763">
                  <a:extLst>
                    <a:ext uri="{9D8B030D-6E8A-4147-A177-3AD203B41FA5}">
                      <a16:colId xmlns:a16="http://schemas.microsoft.com/office/drawing/2014/main" val="3749251470"/>
                    </a:ext>
                  </a:extLst>
                </a:gridCol>
                <a:gridCol w="1344612">
                  <a:extLst>
                    <a:ext uri="{9D8B030D-6E8A-4147-A177-3AD203B41FA5}">
                      <a16:colId xmlns:a16="http://schemas.microsoft.com/office/drawing/2014/main" val="833043653"/>
                    </a:ext>
                  </a:extLst>
                </a:gridCol>
                <a:gridCol w="1409700">
                  <a:extLst>
                    <a:ext uri="{9D8B030D-6E8A-4147-A177-3AD203B41FA5}">
                      <a16:colId xmlns:a16="http://schemas.microsoft.com/office/drawing/2014/main" val="1402188630"/>
                    </a:ext>
                  </a:extLst>
                </a:gridCol>
                <a:gridCol w="1209675">
                  <a:extLst>
                    <a:ext uri="{9D8B030D-6E8A-4147-A177-3AD203B41FA5}">
                      <a16:colId xmlns:a16="http://schemas.microsoft.com/office/drawing/2014/main" val="4172579562"/>
                    </a:ext>
                  </a:extLst>
                </a:gridCol>
                <a:gridCol w="939800">
                  <a:extLst>
                    <a:ext uri="{9D8B030D-6E8A-4147-A177-3AD203B41FA5}">
                      <a16:colId xmlns:a16="http://schemas.microsoft.com/office/drawing/2014/main" val="1520309481"/>
                    </a:ext>
                  </a:extLst>
                </a:gridCol>
              </a:tblGrid>
              <a:tr h="334963">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項目</a:t>
                      </a:r>
                      <a:endParaRPr kumimoji="1" lang="zh-TW" altLang="en-US" sz="1600" b="0" i="0" u="none" strike="noStrike" cap="none" normalizeH="0" baseline="0" smtClean="0">
                        <a:ln>
                          <a:noFill/>
                        </a:ln>
                        <a:solidFill>
                          <a:srgbClr val="000000"/>
                        </a:solidFill>
                        <a:effectLst/>
                        <a:latin typeface="Tahoma" panose="020B0604030504040204" pitchFamily="34" charset="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一期</a:t>
                      </a:r>
                      <a:endParaRPr kumimoji="1" lang="zh-TW" altLang="en-US" sz="1600" b="0" i="0" u="none" strike="noStrike" cap="none" normalizeH="0" baseline="0" smtClean="0">
                        <a:ln>
                          <a:noFill/>
                        </a:ln>
                        <a:solidFill>
                          <a:srgbClr val="000000"/>
                        </a:solidFill>
                        <a:effectLst/>
                        <a:latin typeface="Tahoma" panose="020B0604030504040204" pitchFamily="34" charset="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二期</a:t>
                      </a:r>
                      <a:endParaRPr kumimoji="1" lang="zh-TW" altLang="en-US" sz="1600" b="0" i="0" u="none" strike="noStrike" cap="none" normalizeH="0" baseline="0" smtClean="0">
                        <a:ln>
                          <a:noFill/>
                        </a:ln>
                        <a:solidFill>
                          <a:srgbClr val="000000"/>
                        </a:solidFill>
                        <a:effectLst/>
                        <a:latin typeface="Tahoma" panose="020B0604030504040204" pitchFamily="34" charset="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三期</a:t>
                      </a:r>
                      <a:endParaRPr kumimoji="1" lang="zh-TW" altLang="en-US" sz="1600" b="0" i="0" u="none" strike="noStrike" cap="none" normalizeH="0" baseline="0" smtClean="0">
                        <a:ln>
                          <a:noFill/>
                        </a:ln>
                        <a:solidFill>
                          <a:srgbClr val="000000"/>
                        </a:solidFill>
                        <a:effectLst/>
                        <a:latin typeface="Tahoma" panose="020B0604030504040204" pitchFamily="34" charset="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四期</a:t>
                      </a: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五期</a:t>
                      </a: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合計</a:t>
                      </a:r>
                      <a:endParaRPr kumimoji="1" lang="zh-TW" altLang="en-US" sz="1600" b="0" i="0" u="none" strike="noStrike" cap="none" normalizeH="0" baseline="0" smtClean="0">
                        <a:ln>
                          <a:noFill/>
                        </a:ln>
                        <a:solidFill>
                          <a:srgbClr val="000000"/>
                        </a:solidFill>
                        <a:effectLst/>
                        <a:latin typeface="Tahoma" panose="020B0604030504040204" pitchFamily="34" charset="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70015051"/>
                  </a:ext>
                </a:extLst>
              </a:tr>
              <a:tr h="57943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平均設計水量（</a:t>
                      </a:r>
                      <a:r>
                        <a:rPr kumimoji="1" lang="en-US" altLang="zh-TW" sz="1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CMD</a:t>
                      </a:r>
                      <a:r>
                        <a:rPr kumimoji="1" lang="zh-TW" altLang="en-US" sz="1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1" lang="zh-TW" altLang="en-US" sz="1400" b="0" i="0" u="none" strike="noStrike" cap="none" normalizeH="0" baseline="0" dirty="0" smtClean="0">
                        <a:ln>
                          <a:noFill/>
                        </a:ln>
                        <a:solidFill>
                          <a:srgbClr val="000000"/>
                        </a:solidFill>
                        <a:effectLst/>
                        <a:latin typeface="Tahoma" panose="020B0604030504040204" pitchFamily="34" charset="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6,000</a:t>
                      </a:r>
                      <a:endParaRPr kumimoji="1" lang="en-US" altLang="zh-TW" sz="1400" b="0" i="0" u="none" strike="noStrike" cap="none" normalizeH="0" baseline="0" smtClean="0">
                        <a:ln>
                          <a:noFill/>
                        </a:ln>
                        <a:solidFill>
                          <a:srgbClr val="000000"/>
                        </a:solidFill>
                        <a:effectLst/>
                        <a:latin typeface="Tahoma" panose="020B0604030504040204" pitchFamily="34" charset="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12,000</a:t>
                      </a:r>
                      <a:endParaRPr kumimoji="1" lang="en-US" altLang="zh-TW" sz="1400" b="0" i="0" u="none" strike="noStrike" cap="none" normalizeH="0" baseline="0" smtClean="0">
                        <a:ln>
                          <a:noFill/>
                        </a:ln>
                        <a:solidFill>
                          <a:srgbClr val="000000"/>
                        </a:solidFill>
                        <a:effectLst/>
                        <a:latin typeface="Tahoma" panose="020B0604030504040204" pitchFamily="34" charset="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18,000</a:t>
                      </a:r>
                      <a:endParaRPr kumimoji="1" lang="en-US" altLang="zh-TW" sz="1400" b="0" i="0" u="none" strike="noStrike" cap="none" normalizeH="0" baseline="0" smtClean="0">
                        <a:ln>
                          <a:noFill/>
                        </a:ln>
                        <a:solidFill>
                          <a:srgbClr val="000000"/>
                        </a:solidFill>
                        <a:effectLst/>
                        <a:latin typeface="Tahoma" panose="020B0604030504040204" pitchFamily="34" charset="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18,000</a:t>
                      </a: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smtClean="0">
                          <a:ln>
                            <a:noFill/>
                          </a:ln>
                          <a:solidFill>
                            <a:srgbClr val="0000FF"/>
                          </a:solidFill>
                          <a:effectLst/>
                          <a:latin typeface="標楷體" panose="03000509000000000000" pitchFamily="65" charset="-120"/>
                          <a:ea typeface="標楷體" panose="03000509000000000000" pitchFamily="65" charset="-120"/>
                          <a:cs typeface="Times New Roman" panose="02020603050405020304" pitchFamily="18" charset="0"/>
                        </a:rPr>
                        <a:t>9900</a:t>
                      </a: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20728569"/>
                  </a:ext>
                </a:extLst>
              </a:tr>
              <a:tr h="676275">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建設費用</a:t>
                      </a:r>
                      <a:endParaRPr kumimoji="1" lang="zh-TW" altLang="en-US" sz="14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（萬元）</a:t>
                      </a:r>
                      <a:endParaRPr kumimoji="1" lang="zh-TW" altLang="en-US" sz="1400" b="0" i="0" u="none" strike="noStrike" cap="none" normalizeH="0" baseline="0" smtClean="0">
                        <a:ln>
                          <a:noFill/>
                        </a:ln>
                        <a:solidFill>
                          <a:srgbClr val="000000"/>
                        </a:solidFill>
                        <a:effectLst/>
                        <a:latin typeface="Tahoma" panose="020B0604030504040204" pitchFamily="34" charset="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18,501</a:t>
                      </a:r>
                      <a:endParaRPr kumimoji="1" lang="zh-TW" altLang="en-US" sz="1400" b="0" i="0" u="none" strike="noStrike" cap="none" normalizeH="0" baseline="0" smtClean="0">
                        <a:ln>
                          <a:noFill/>
                        </a:ln>
                        <a:solidFill>
                          <a:srgbClr val="000000"/>
                        </a:solidFill>
                        <a:effectLst/>
                        <a:latin typeface="Tahoma" panose="020B0604030504040204" pitchFamily="34" charset="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12,043</a:t>
                      </a:r>
                      <a:endParaRPr kumimoji="1" lang="zh-TW" altLang="en-US" sz="1400" b="0" i="0" u="none" strike="noStrike" cap="none" normalizeH="0" baseline="0" smtClean="0">
                        <a:ln>
                          <a:noFill/>
                        </a:ln>
                        <a:solidFill>
                          <a:srgbClr val="000000"/>
                        </a:solidFill>
                        <a:effectLst/>
                        <a:latin typeface="Tahoma" panose="020B0604030504040204" pitchFamily="34" charset="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26,029</a:t>
                      </a:r>
                      <a:endParaRPr kumimoji="1" lang="zh-TW" altLang="en-US" sz="1400" b="0" i="0" u="none" strike="noStrike" cap="none" normalizeH="0" baseline="0" smtClean="0">
                        <a:ln>
                          <a:noFill/>
                        </a:ln>
                        <a:solidFill>
                          <a:srgbClr val="000000"/>
                        </a:solidFill>
                        <a:effectLst/>
                        <a:latin typeface="Tahoma" panose="020B0604030504040204" pitchFamily="34" charset="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778</a:t>
                      </a: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smtClean="0">
                          <a:ln>
                            <a:noFill/>
                          </a:ln>
                          <a:solidFill>
                            <a:srgbClr val="0000FF"/>
                          </a:solidFill>
                          <a:effectLst/>
                          <a:latin typeface="標楷體" panose="03000509000000000000" pitchFamily="65" charset="-120"/>
                          <a:ea typeface="標楷體" panose="03000509000000000000" pitchFamily="65" charset="-120"/>
                          <a:cs typeface="Times New Roman" panose="02020603050405020304" pitchFamily="18" charset="0"/>
                        </a:rPr>
                        <a:t>2,584</a:t>
                      </a:r>
                      <a:endParaRPr kumimoji="1" lang="zh-TW" altLang="en-US" sz="1400" b="0" i="0" u="none" strike="noStrike" cap="none" normalizeH="0" baseline="0" smtClean="0">
                        <a:ln>
                          <a:noFill/>
                        </a:ln>
                        <a:solidFill>
                          <a:srgbClr val="0000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59,935</a:t>
                      </a: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54687284"/>
                  </a:ext>
                </a:extLst>
              </a:tr>
              <a:tr h="698500">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建設期間</a:t>
                      </a:r>
                      <a:endParaRPr kumimoji="1" lang="zh-TW" altLang="en-US" sz="1400" b="0" i="0" u="none" strike="noStrike" cap="none" normalizeH="0" baseline="0" smtClean="0">
                        <a:ln>
                          <a:noFill/>
                        </a:ln>
                        <a:solidFill>
                          <a:srgbClr val="000000"/>
                        </a:solidFill>
                        <a:effectLst/>
                        <a:latin typeface="Tahoma" panose="020B0604030504040204" pitchFamily="34" charset="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67</a:t>
                      </a: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年</a:t>
                      </a: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/07</a:t>
                      </a: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月</a:t>
                      </a: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68</a:t>
                      </a: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年</a:t>
                      </a: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/12</a:t>
                      </a: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月</a:t>
                      </a:r>
                      <a:endParaRPr kumimoji="1" lang="zh-TW" altLang="en-US" sz="1400" b="0" i="0" u="none" strike="noStrike" cap="none" normalizeH="0" baseline="0" smtClean="0">
                        <a:ln>
                          <a:noFill/>
                        </a:ln>
                        <a:solidFill>
                          <a:srgbClr val="000000"/>
                        </a:solidFill>
                        <a:effectLst/>
                        <a:latin typeface="Tahoma" panose="020B0604030504040204" pitchFamily="34" charset="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78</a:t>
                      </a: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年</a:t>
                      </a: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/05</a:t>
                      </a: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月</a:t>
                      </a: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80</a:t>
                      </a: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年</a:t>
                      </a: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/08</a:t>
                      </a: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月</a:t>
                      </a:r>
                      <a:endParaRPr kumimoji="1" lang="zh-TW" altLang="en-US" sz="1400" b="0" i="0" u="none" strike="noStrike" cap="none" normalizeH="0" baseline="0" smtClean="0">
                        <a:ln>
                          <a:noFill/>
                        </a:ln>
                        <a:solidFill>
                          <a:srgbClr val="000000"/>
                        </a:solidFill>
                        <a:effectLst/>
                        <a:latin typeface="Tahoma" panose="020B0604030504040204" pitchFamily="34" charset="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87</a:t>
                      </a: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年</a:t>
                      </a: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/08</a:t>
                      </a: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月</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~90</a:t>
                      </a: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年</a:t>
                      </a: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/12</a:t>
                      </a: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月</a:t>
                      </a:r>
                      <a:endParaRPr kumimoji="1" lang="zh-TW" altLang="en-US" sz="1400" b="0" i="0" u="none" strike="noStrike" cap="none" normalizeH="0" baseline="0" smtClean="0">
                        <a:ln>
                          <a:noFill/>
                        </a:ln>
                        <a:solidFill>
                          <a:srgbClr val="000000"/>
                        </a:solidFill>
                        <a:effectLst/>
                        <a:latin typeface="Tahoma" panose="020B0604030504040204" pitchFamily="34" charset="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99</a:t>
                      </a: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年</a:t>
                      </a: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/09</a:t>
                      </a: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月</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~100</a:t>
                      </a: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年</a:t>
                      </a: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/04</a:t>
                      </a: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月</a:t>
                      </a: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200" b="0" i="0" u="none" strike="noStrike" cap="none" normalizeH="0" baseline="0" smtClean="0">
                          <a:ln>
                            <a:noFill/>
                          </a:ln>
                          <a:solidFill>
                            <a:srgbClr val="0000FF"/>
                          </a:solidFill>
                          <a:effectLst/>
                          <a:latin typeface="標楷體" panose="03000509000000000000" pitchFamily="65" charset="-120"/>
                          <a:ea typeface="標楷體" panose="03000509000000000000" pitchFamily="65" charset="-120"/>
                          <a:cs typeface="Times New Roman" panose="02020603050405020304" pitchFamily="18" charset="0"/>
                        </a:rPr>
                        <a:t>103</a:t>
                      </a:r>
                      <a:r>
                        <a:rPr kumimoji="1" lang="zh-TW" altLang="en-US" sz="1200" b="0" i="0" u="none" strike="noStrike" cap="none" normalizeH="0" baseline="0" smtClean="0">
                          <a:ln>
                            <a:noFill/>
                          </a:ln>
                          <a:solidFill>
                            <a:srgbClr val="0000FF"/>
                          </a:solidFill>
                          <a:effectLst/>
                          <a:latin typeface="標楷體" panose="03000509000000000000" pitchFamily="65" charset="-120"/>
                          <a:ea typeface="標楷體" panose="03000509000000000000" pitchFamily="65" charset="-120"/>
                          <a:cs typeface="Times New Roman" panose="02020603050405020304" pitchFamily="18" charset="0"/>
                        </a:rPr>
                        <a:t>年</a:t>
                      </a:r>
                      <a:r>
                        <a:rPr kumimoji="1" lang="en-US" altLang="zh-TW" sz="1200" b="0" i="0" u="none" strike="noStrike" cap="none" normalizeH="0" baseline="0" smtClean="0">
                          <a:ln>
                            <a:noFill/>
                          </a:ln>
                          <a:solidFill>
                            <a:srgbClr val="0000FF"/>
                          </a:solidFill>
                          <a:effectLst/>
                          <a:latin typeface="標楷體" panose="03000509000000000000" pitchFamily="65" charset="-120"/>
                          <a:ea typeface="標楷體" panose="03000509000000000000" pitchFamily="65" charset="-120"/>
                          <a:cs typeface="Times New Roman" panose="02020603050405020304" pitchFamily="18" charset="0"/>
                        </a:rPr>
                        <a:t>8</a:t>
                      </a:r>
                      <a:r>
                        <a:rPr kumimoji="1" lang="zh-TW" altLang="en-US" sz="1200" b="0" i="0" u="none" strike="noStrike" cap="none" normalizeH="0" baseline="0" smtClean="0">
                          <a:ln>
                            <a:noFill/>
                          </a:ln>
                          <a:solidFill>
                            <a:srgbClr val="0000FF"/>
                          </a:solidFill>
                          <a:effectLst/>
                          <a:latin typeface="標楷體" panose="03000509000000000000" pitchFamily="65" charset="-120"/>
                          <a:ea typeface="標楷體" panose="03000509000000000000" pitchFamily="65" charset="-120"/>
                          <a:cs typeface="Times New Roman" panose="02020603050405020304" pitchFamily="18" charset="0"/>
                        </a:rPr>
                        <a:t>月</a:t>
                      </a:r>
                      <a:r>
                        <a:rPr kumimoji="1" lang="en-US" altLang="zh-TW" sz="1200" b="0" i="0" u="none" strike="noStrike" cap="none" normalizeH="0" baseline="0" smtClean="0">
                          <a:ln>
                            <a:noFill/>
                          </a:ln>
                          <a:solidFill>
                            <a:srgbClr val="0000FF"/>
                          </a:solidFill>
                          <a:effectLst/>
                          <a:latin typeface="標楷體" panose="03000509000000000000" pitchFamily="65" charset="-120"/>
                          <a:ea typeface="標楷體" panose="03000509000000000000" pitchFamily="65" charset="-120"/>
                          <a:cs typeface="Times New Roman" panose="02020603050405020304" pitchFamily="18" charset="0"/>
                        </a:rPr>
                        <a:t>20</a:t>
                      </a:r>
                      <a:r>
                        <a:rPr kumimoji="1" lang="zh-TW" altLang="en-US" sz="1200" b="0" i="0" u="none" strike="noStrike" cap="none" normalizeH="0" baseline="0" smtClean="0">
                          <a:ln>
                            <a:noFill/>
                          </a:ln>
                          <a:solidFill>
                            <a:srgbClr val="0000FF"/>
                          </a:solidFill>
                          <a:effectLst/>
                          <a:latin typeface="標楷體" panose="03000509000000000000" pitchFamily="65" charset="-120"/>
                          <a:ea typeface="標楷體" panose="03000509000000000000" pitchFamily="65" charset="-120"/>
                          <a:cs typeface="Times New Roman" panose="02020603050405020304" pitchFamily="18" charset="0"/>
                        </a:rPr>
                        <a:t>日</a:t>
                      </a:r>
                      <a:r>
                        <a:rPr kumimoji="1" lang="en-US" altLang="zh-TW" sz="1200" b="0" i="0" u="none" strike="noStrike" cap="none" normalizeH="0" baseline="0" smtClean="0">
                          <a:ln>
                            <a:noFill/>
                          </a:ln>
                          <a:solidFill>
                            <a:srgbClr val="0000FF"/>
                          </a:solidFill>
                          <a:effectLst/>
                          <a:latin typeface="標楷體" panose="03000509000000000000" pitchFamily="65" charset="-120"/>
                          <a:ea typeface="標楷體" panose="03000509000000000000" pitchFamily="65" charset="-120"/>
                          <a:cs typeface="Times New Roman" panose="02020603050405020304" pitchFamily="18" charset="0"/>
                        </a:rPr>
                        <a:t>~104</a:t>
                      </a:r>
                      <a:r>
                        <a:rPr kumimoji="1" lang="zh-TW" altLang="en-US" sz="1200" b="0" i="0" u="none" strike="noStrike" cap="none" normalizeH="0" baseline="0" smtClean="0">
                          <a:ln>
                            <a:noFill/>
                          </a:ln>
                          <a:solidFill>
                            <a:srgbClr val="0000FF"/>
                          </a:solidFill>
                          <a:effectLst/>
                          <a:latin typeface="標楷體" panose="03000509000000000000" pitchFamily="65" charset="-120"/>
                          <a:ea typeface="標楷體" panose="03000509000000000000" pitchFamily="65" charset="-120"/>
                          <a:cs typeface="Times New Roman" panose="02020603050405020304" pitchFamily="18" charset="0"/>
                        </a:rPr>
                        <a:t>年</a:t>
                      </a:r>
                      <a:r>
                        <a:rPr kumimoji="1" lang="en-US" altLang="zh-TW" sz="1200" b="0" i="0" u="none" strike="noStrike" cap="none" normalizeH="0" baseline="0" smtClean="0">
                          <a:ln>
                            <a:noFill/>
                          </a:ln>
                          <a:solidFill>
                            <a:srgbClr val="0000FF"/>
                          </a:solidFill>
                          <a:effectLst/>
                          <a:latin typeface="標楷體" panose="03000509000000000000" pitchFamily="65" charset="-120"/>
                          <a:ea typeface="標楷體" panose="03000509000000000000" pitchFamily="65" charset="-120"/>
                          <a:cs typeface="Times New Roman" panose="02020603050405020304" pitchFamily="18" charset="0"/>
                        </a:rPr>
                        <a:t>4</a:t>
                      </a:r>
                      <a:r>
                        <a:rPr kumimoji="1" lang="zh-TW" altLang="en-US" sz="1200" b="0" i="0" u="none" strike="noStrike" cap="none" normalizeH="0" baseline="0" smtClean="0">
                          <a:ln>
                            <a:noFill/>
                          </a:ln>
                          <a:solidFill>
                            <a:srgbClr val="0000FF"/>
                          </a:solidFill>
                          <a:effectLst/>
                          <a:latin typeface="標楷體" panose="03000509000000000000" pitchFamily="65" charset="-120"/>
                          <a:ea typeface="標楷體" panose="03000509000000000000" pitchFamily="65" charset="-120"/>
                          <a:cs typeface="Times New Roman" panose="02020603050405020304" pitchFamily="18" charset="0"/>
                        </a:rPr>
                        <a:t>月</a:t>
                      </a:r>
                      <a:r>
                        <a:rPr kumimoji="1" lang="en-US" altLang="zh-TW" sz="1200" b="0" i="0" u="none" strike="noStrike" cap="none" normalizeH="0" baseline="0" smtClean="0">
                          <a:ln>
                            <a:noFill/>
                          </a:ln>
                          <a:solidFill>
                            <a:srgbClr val="0000FF"/>
                          </a:solidFill>
                          <a:effectLst/>
                          <a:latin typeface="標楷體" panose="03000509000000000000" pitchFamily="65" charset="-120"/>
                          <a:ea typeface="標楷體" panose="03000509000000000000" pitchFamily="65" charset="-120"/>
                          <a:cs typeface="Times New Roman" panose="02020603050405020304" pitchFamily="18" charset="0"/>
                        </a:rPr>
                        <a:t>16</a:t>
                      </a:r>
                      <a:r>
                        <a:rPr kumimoji="1" lang="zh-TW" altLang="en-US" sz="1200" b="0" i="0" u="none" strike="noStrike" cap="none" normalizeH="0" baseline="0" smtClean="0">
                          <a:ln>
                            <a:noFill/>
                          </a:ln>
                          <a:solidFill>
                            <a:srgbClr val="0000FF"/>
                          </a:solidFill>
                          <a:effectLst/>
                          <a:latin typeface="標楷體" panose="03000509000000000000" pitchFamily="65" charset="-120"/>
                          <a:ea typeface="標楷體" panose="03000509000000000000" pitchFamily="65" charset="-120"/>
                          <a:cs typeface="Times New Roman" panose="02020603050405020304" pitchFamily="18" charset="0"/>
                        </a:rPr>
                        <a:t>日</a:t>
                      </a:r>
                      <a:endParaRPr kumimoji="1" lang="en-US" altLang="zh-TW" sz="1200" b="0" i="0" u="none" strike="noStrike" cap="none" normalizeH="0" baseline="0" smtClean="0">
                        <a:ln>
                          <a:noFill/>
                        </a:ln>
                        <a:solidFill>
                          <a:srgbClr val="0000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1" lang="zh-TW" altLang="en-US" sz="1400" b="0" i="0" u="none" strike="noStrike" cap="none" normalizeH="0" baseline="0" smtClean="0">
                        <a:ln>
                          <a:noFill/>
                        </a:ln>
                        <a:solidFill>
                          <a:srgbClr val="000000"/>
                        </a:solidFill>
                        <a:effectLst/>
                        <a:latin typeface="Tahoma" panose="020B0604030504040204" pitchFamily="34" charset="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94087431"/>
                  </a:ext>
                </a:extLst>
              </a:tr>
              <a:tr h="944563">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處理方式</a:t>
                      </a:r>
                      <a:endParaRPr kumimoji="1" lang="zh-TW" altLang="en-US" sz="1400" b="0" i="0" u="none" strike="noStrike" cap="none" normalizeH="0" baseline="0" smtClean="0">
                        <a:ln>
                          <a:noFill/>
                        </a:ln>
                        <a:solidFill>
                          <a:srgbClr val="000000"/>
                        </a:solidFill>
                        <a:effectLst/>
                        <a:latin typeface="Tahoma" panose="020B0604030504040204" pitchFamily="34" charset="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物理處理</a:t>
                      </a:r>
                      <a:endParaRPr kumimoji="1" lang="zh-TW" altLang="en-US" sz="14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生物處理</a:t>
                      </a:r>
                      <a:endParaRPr kumimoji="1" lang="zh-TW" altLang="en-US" sz="1400" b="0" i="0" u="none" strike="noStrike" cap="none" normalizeH="0" baseline="0" smtClean="0">
                        <a:ln>
                          <a:noFill/>
                        </a:ln>
                        <a:solidFill>
                          <a:srgbClr val="000000"/>
                        </a:solidFill>
                        <a:effectLst/>
                        <a:latin typeface="Tahoma" panose="020B0604030504040204" pitchFamily="34" charset="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物理處理</a:t>
                      </a:r>
                      <a:endParaRPr kumimoji="1" lang="zh-TW" altLang="en-US" sz="14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生物處理</a:t>
                      </a:r>
                      <a:endParaRPr kumimoji="1" lang="zh-TW" altLang="en-US" sz="14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化學處理</a:t>
                      </a:r>
                      <a:endParaRPr kumimoji="1" lang="zh-TW" altLang="en-US" sz="1400" b="0" i="0" u="none" strike="noStrike" cap="none" normalizeH="0" baseline="0" smtClean="0">
                        <a:ln>
                          <a:noFill/>
                        </a:ln>
                        <a:solidFill>
                          <a:srgbClr val="000000"/>
                        </a:solidFill>
                        <a:effectLst/>
                        <a:latin typeface="Tahoma" panose="020B0604030504040204" pitchFamily="34" charset="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物理處理</a:t>
                      </a:r>
                      <a:endParaRPr kumimoji="1" lang="zh-TW" altLang="en-US" sz="14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生物處理</a:t>
                      </a:r>
                      <a:endParaRPr kumimoji="1" lang="zh-TW" altLang="en-US" sz="14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化學處理</a:t>
                      </a:r>
                      <a:endParaRPr kumimoji="1" lang="zh-TW" altLang="en-US" sz="14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高級處理</a:t>
                      </a:r>
                      <a:endParaRPr kumimoji="1" lang="zh-TW" altLang="en-US" sz="1400" b="0" i="0" u="none" strike="noStrike" cap="none" normalizeH="0" baseline="0" smtClean="0">
                        <a:ln>
                          <a:noFill/>
                        </a:ln>
                        <a:solidFill>
                          <a:srgbClr val="000000"/>
                        </a:solidFill>
                        <a:effectLst/>
                        <a:latin typeface="Tahoma" panose="020B0604030504040204" pitchFamily="34" charset="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物理處理</a:t>
                      </a:r>
                      <a:endParaRPr kumimoji="1" lang="zh-TW" altLang="en-US" sz="14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生物處理</a:t>
                      </a:r>
                      <a:endParaRPr kumimoji="1" lang="zh-TW" altLang="en-US" sz="14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化學處理</a:t>
                      </a: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200" b="0" i="0" u="none" strike="noStrike" cap="none" normalizeH="0" baseline="0" smtClean="0">
                          <a:ln>
                            <a:noFill/>
                          </a:ln>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物理處理</a:t>
                      </a: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200" b="0" i="0" u="none" strike="noStrike" cap="none" normalizeH="0" baseline="0" smtClean="0">
                          <a:ln>
                            <a:noFill/>
                          </a:ln>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生物處理</a:t>
                      </a: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200" b="0" i="0" u="none" strike="noStrike" cap="none" normalizeH="0" baseline="0" smtClean="0">
                          <a:ln>
                            <a:noFill/>
                          </a:ln>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化學處理</a:t>
                      </a: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1" lang="zh-TW" altLang="en-US" sz="1400" b="0" i="0" u="none" strike="noStrike" cap="none" normalizeH="0" baseline="0" smtClean="0">
                        <a:ln>
                          <a:noFill/>
                        </a:ln>
                        <a:solidFill>
                          <a:srgbClr val="000000"/>
                        </a:solidFill>
                        <a:effectLst/>
                        <a:latin typeface="Tahoma" panose="020B0604030504040204" pitchFamily="34" charset="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10048668"/>
                  </a:ext>
                </a:extLst>
              </a:tr>
              <a:tr h="879475">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建造原因</a:t>
                      </a:r>
                      <a:endParaRPr kumimoji="1" lang="zh-TW" altLang="en-US" sz="1400" b="0" i="0" u="none" strike="noStrike" cap="none" normalizeH="0" baseline="0" smtClean="0">
                        <a:ln>
                          <a:noFill/>
                        </a:ln>
                        <a:solidFill>
                          <a:srgbClr val="000000"/>
                        </a:solidFill>
                        <a:effectLst/>
                        <a:latin typeface="Tahoma" panose="020B0604030504040204" pitchFamily="34" charset="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配合工業區設立</a:t>
                      </a:r>
                      <a:endParaRPr kumimoji="1" lang="zh-TW" altLang="en-US" sz="1400" b="0" i="0" u="none" strike="noStrike" cap="none" normalizeH="0" baseline="0" dirty="0" smtClean="0">
                        <a:ln>
                          <a:noFill/>
                        </a:ln>
                        <a:solidFill>
                          <a:srgbClr val="000000"/>
                        </a:solidFill>
                        <a:effectLst/>
                        <a:latin typeface="Tahoma" panose="020B0604030504040204" pitchFamily="34" charset="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處理容量及</a:t>
                      </a:r>
                      <a:endParaRPr kumimoji="1" lang="zh-TW" altLang="en-US" sz="14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功能提升</a:t>
                      </a:r>
                      <a:endParaRPr kumimoji="1" lang="zh-TW" altLang="en-US" sz="1400" b="0" i="0" u="none" strike="noStrike" cap="none" normalizeH="0" baseline="0" smtClean="0">
                        <a:ln>
                          <a:noFill/>
                        </a:ln>
                        <a:solidFill>
                          <a:srgbClr val="000000"/>
                        </a:solidFill>
                        <a:effectLst/>
                        <a:latin typeface="Tahoma" panose="020B0604030504040204" pitchFamily="34" charset="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處理容量及</a:t>
                      </a:r>
                      <a:endParaRPr kumimoji="1" lang="zh-TW" altLang="en-US" sz="14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功能提升</a:t>
                      </a:r>
                      <a:endParaRPr kumimoji="1" lang="zh-TW" altLang="en-US" sz="1400" b="0" i="0" u="none" strike="noStrike" cap="none" normalizeH="0" baseline="0" smtClean="0">
                        <a:ln>
                          <a:noFill/>
                        </a:ln>
                        <a:solidFill>
                          <a:srgbClr val="000000"/>
                        </a:solidFill>
                        <a:effectLst/>
                        <a:latin typeface="Tahoma" panose="020B0604030504040204" pitchFamily="34" charset="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符合</a:t>
                      </a:r>
                      <a:r>
                        <a:rPr kumimoji="1" lang="en-US" altLang="zh-TW" sz="14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105</a:t>
                      </a:r>
                      <a:r>
                        <a:rPr kumimoji="1" lang="zh-TW" altLang="en-US" sz="14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年放流水標準與中控儀表設備汰舊</a:t>
                      </a: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200" b="0" i="0" u="none" strike="noStrike" cap="none" normalizeH="0" baseline="0" smtClean="0">
                          <a:ln>
                            <a:noFill/>
                          </a:ln>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符合</a:t>
                      </a:r>
                      <a:r>
                        <a:rPr kumimoji="1" lang="en-US" altLang="zh-TW" sz="1200" b="0" i="0" u="none" strike="noStrike" cap="none" normalizeH="0" baseline="0" smtClean="0">
                          <a:ln>
                            <a:noFill/>
                          </a:ln>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105</a:t>
                      </a:r>
                      <a:r>
                        <a:rPr kumimoji="1" lang="zh-TW" altLang="en-US" sz="1200" b="0" i="0" u="none" strike="noStrike" cap="none" normalizeH="0" baseline="0" smtClean="0">
                          <a:ln>
                            <a:noFill/>
                          </a:ln>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年放流水標準與機械設備汰舊</a:t>
                      </a: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1" lang="zh-TW" altLang="en-US" sz="1400" b="0" i="0" u="none" strike="noStrike" cap="none" normalizeH="0" baseline="0" smtClean="0">
                        <a:ln>
                          <a:noFill/>
                        </a:ln>
                        <a:solidFill>
                          <a:srgbClr val="000000"/>
                        </a:solidFill>
                        <a:effectLst/>
                        <a:latin typeface="Tahoma" panose="020B0604030504040204" pitchFamily="34" charset="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47720873"/>
                  </a:ext>
                </a:extLst>
              </a:tr>
              <a:tr h="73183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設計監造</a:t>
                      </a: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中興工程顧問</a:t>
                      </a: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股</a:t>
                      </a: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公司</a:t>
                      </a: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中興工程顧問</a:t>
                      </a: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股</a:t>
                      </a: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公司</a:t>
                      </a: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新環工程顧問</a:t>
                      </a: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股</a:t>
                      </a: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公司</a:t>
                      </a:r>
                      <a:endParaRPr kumimoji="1" lang="zh-TW" altLang="en-US" sz="1400" b="0" i="0" u="none" strike="noStrike" cap="none" normalizeH="0" baseline="0" smtClean="0">
                        <a:ln>
                          <a:noFill/>
                        </a:ln>
                        <a:solidFill>
                          <a:srgbClr val="000000"/>
                        </a:solidFill>
                        <a:effectLst/>
                        <a:latin typeface="Tahoma" panose="020B0604030504040204" pitchFamily="34" charset="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祥勝綠色科技</a:t>
                      </a: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a:t>
                      </a: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股</a:t>
                      </a: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a:t>
                      </a: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公司 </a:t>
                      </a: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200" b="0" i="0" u="none" strike="noStrike" cap="none" normalizeH="0" baseline="0" smtClean="0">
                          <a:ln>
                            <a:noFill/>
                          </a:ln>
                          <a:solidFill>
                            <a:srgbClr val="0000FF"/>
                          </a:solidFill>
                          <a:effectLst/>
                          <a:latin typeface="標楷體" panose="03000509000000000000" pitchFamily="65" charset="-120"/>
                          <a:ea typeface="標楷體" panose="03000509000000000000" pitchFamily="65" charset="-120"/>
                        </a:rPr>
                        <a:t>技佳工程顧問、環弘環境工程事務所</a:t>
                      </a: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smtClean="0">
                        <a:ln>
                          <a:noFill/>
                        </a:ln>
                        <a:solidFill>
                          <a:srgbClr val="000000"/>
                        </a:solidFill>
                        <a:effectLst/>
                        <a:latin typeface="Tahoma" panose="020B0604030504040204" pitchFamily="34" charset="0"/>
                        <a:ea typeface="新細明體" panose="02020500000000000000" pitchFamily="18"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47826897"/>
                  </a:ext>
                </a:extLst>
              </a:tr>
              <a:tr h="57943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施工單位</a:t>
                      </a:r>
                      <a:endParaRPr kumimoji="1" lang="zh-TW" altLang="en-US" sz="1400" b="0" i="0" u="none" strike="noStrike" cap="none" normalizeH="0" baseline="0" dirty="0" smtClean="0">
                        <a:ln>
                          <a:noFill/>
                        </a:ln>
                        <a:solidFill>
                          <a:srgbClr val="000000"/>
                        </a:solidFill>
                        <a:effectLst/>
                        <a:latin typeface="Tahoma" panose="020B0604030504040204" pitchFamily="34" charset="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中華工程</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股</a:t>
                      </a: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公司</a:t>
                      </a: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中華工程</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股</a:t>
                      </a: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公司</a:t>
                      </a: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長城重工</a:t>
                      </a:r>
                      <a:endParaRPr kumimoji="1" lang="zh-TW" altLang="en-US" sz="14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信誼機器工業</a:t>
                      </a:r>
                      <a:endParaRPr kumimoji="1" lang="zh-TW" altLang="en-US" sz="1400" b="0" i="0" u="none" strike="noStrike" cap="none" normalizeH="0" baseline="0" smtClean="0">
                        <a:ln>
                          <a:noFill/>
                        </a:ln>
                        <a:solidFill>
                          <a:srgbClr val="000000"/>
                        </a:solidFill>
                        <a:effectLst/>
                        <a:latin typeface="Tahoma" panose="020B0604030504040204" pitchFamily="34" charset="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smtClean="0">
                          <a:ln>
                            <a:noFill/>
                          </a:ln>
                          <a:solidFill>
                            <a:srgbClr val="000000"/>
                          </a:solidFill>
                          <a:effectLst/>
                          <a:latin typeface="Tahoma" panose="020B0604030504040204" pitchFamily="34" charset="0"/>
                          <a:ea typeface="標楷體" panose="03000509000000000000" pitchFamily="65" charset="-120"/>
                        </a:rPr>
                        <a:t>大陸水工</a:t>
                      </a: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股</a:t>
                      </a:r>
                      <a:r>
                        <a:rPr kumimoji="1" lang="en-US"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1" lang="zh-TW" altLang="en-US"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公司</a:t>
                      </a: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200" b="0" i="0" u="none" strike="noStrike" cap="none" normalizeH="0" baseline="0" smtClean="0">
                          <a:ln>
                            <a:noFill/>
                          </a:ln>
                          <a:solidFill>
                            <a:srgbClr val="0000FF"/>
                          </a:solidFill>
                          <a:effectLst/>
                          <a:latin typeface="標楷體" panose="03000509000000000000" pitchFamily="65" charset="-120"/>
                          <a:ea typeface="標楷體" panose="03000509000000000000" pitchFamily="65" charset="-120"/>
                        </a:rPr>
                        <a:t>嘉德技術開發</a:t>
                      </a:r>
                      <a:r>
                        <a:rPr kumimoji="1" lang="en-US" altLang="zh-TW" sz="1200" b="0" i="0" u="none" strike="noStrike" cap="none" normalizeH="0" baseline="0" smtClean="0">
                          <a:ln>
                            <a:noFill/>
                          </a:ln>
                          <a:solidFill>
                            <a:srgbClr val="0000FF"/>
                          </a:solidFill>
                          <a:effectLst/>
                          <a:latin typeface="標楷體" panose="03000509000000000000" pitchFamily="65" charset="-120"/>
                          <a:ea typeface="標楷體" panose="03000509000000000000" pitchFamily="65" charset="-120"/>
                        </a:rPr>
                        <a:t>(</a:t>
                      </a:r>
                      <a:r>
                        <a:rPr kumimoji="1" lang="zh-TW" altLang="en-US" sz="1200" b="0" i="0" u="none" strike="noStrike" cap="none" normalizeH="0" baseline="0" smtClean="0">
                          <a:ln>
                            <a:noFill/>
                          </a:ln>
                          <a:solidFill>
                            <a:srgbClr val="0000FF"/>
                          </a:solidFill>
                          <a:effectLst/>
                          <a:latin typeface="標楷體" panose="03000509000000000000" pitchFamily="65" charset="-120"/>
                          <a:ea typeface="標楷體" panose="03000509000000000000" pitchFamily="65" charset="-120"/>
                        </a:rPr>
                        <a:t>股</a:t>
                      </a:r>
                      <a:r>
                        <a:rPr kumimoji="1" lang="en-US" altLang="zh-TW" sz="1200" b="0" i="0" u="none" strike="noStrike" cap="none" normalizeH="0" baseline="0" smtClean="0">
                          <a:ln>
                            <a:noFill/>
                          </a:ln>
                          <a:solidFill>
                            <a:srgbClr val="0000FF"/>
                          </a:solidFill>
                          <a:effectLst/>
                          <a:latin typeface="標楷體" panose="03000509000000000000" pitchFamily="65" charset="-120"/>
                          <a:ea typeface="標楷體" panose="03000509000000000000" pitchFamily="65" charset="-120"/>
                        </a:rPr>
                        <a:t>)</a:t>
                      </a:r>
                      <a:r>
                        <a:rPr kumimoji="1" lang="zh-TW" altLang="en-US" sz="1200" b="0" i="0" u="none" strike="noStrike" cap="none" normalizeH="0" baseline="0" smtClean="0">
                          <a:ln>
                            <a:noFill/>
                          </a:ln>
                          <a:solidFill>
                            <a:srgbClr val="0000FF"/>
                          </a:solidFill>
                          <a:effectLst/>
                          <a:latin typeface="標楷體" panose="03000509000000000000" pitchFamily="65" charset="-120"/>
                          <a:ea typeface="標楷體" panose="03000509000000000000" pitchFamily="65" charset="-120"/>
                        </a:rPr>
                        <a:t>有限公司</a:t>
                      </a: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1" lang="zh-TW" altLang="en-US" sz="1400" b="0" i="0" u="none" strike="noStrike" cap="none" normalizeH="0" baseline="0" dirty="0" smtClean="0">
                        <a:ln>
                          <a:noFill/>
                        </a:ln>
                        <a:solidFill>
                          <a:srgbClr val="000000"/>
                        </a:solidFill>
                        <a:effectLst/>
                        <a:latin typeface="Tahoma" panose="020B0604030504040204" pitchFamily="34" charset="0"/>
                        <a:ea typeface="標楷體" panose="03000509000000000000" pitchFamily="65" charset="-120"/>
                        <a:cs typeface="Times New Roman" panose="02020603050405020304" pitchFamily="18" charset="0"/>
                      </a:endParaRPr>
                    </a:p>
                  </a:txBody>
                  <a:tcPr marL="84406" marR="84406"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52441997"/>
                  </a:ext>
                </a:extLst>
              </a:tr>
            </a:tbl>
          </a:graphicData>
        </a:graphic>
      </p:graphicFrame>
    </p:spTree>
    <p:extLst>
      <p:ext uri="{BB962C8B-B14F-4D97-AF65-F5344CB8AC3E}">
        <p14:creationId xmlns:p14="http://schemas.microsoft.com/office/powerpoint/2010/main" val="8303713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16632"/>
            <a:ext cx="6444208" cy="576064"/>
          </a:xfrm>
        </p:spPr>
        <p:txBody>
          <a:bodyPr/>
          <a:lstStyle/>
          <a:p>
            <a:pPr lvl="0"/>
            <a:r>
              <a:rPr lang="en-US" altLang="zh-TW" sz="3600" dirty="0"/>
              <a:t>3</a:t>
            </a:r>
            <a:r>
              <a:rPr lang="en-US" altLang="zh-TW" sz="3600" dirty="0" smtClean="0"/>
              <a:t>-1.</a:t>
            </a:r>
            <a:r>
              <a:rPr lang="zh-TW" altLang="en-US" sz="2800" dirty="0">
                <a:latin typeface="標楷體" panose="03000509000000000000" pitchFamily="65" charset="-120"/>
                <a:ea typeface="標楷體" panose="03000509000000000000" pitchFamily="65" charset="-120"/>
              </a:rPr>
              <a:t>環保、創新、操作維護經驗分享</a:t>
            </a:r>
            <a:r>
              <a:rPr lang="en-US" altLang="zh-TW" sz="2800" dirty="0">
                <a:latin typeface="標楷體" panose="03000509000000000000" pitchFamily="65" charset="-120"/>
                <a:ea typeface="標楷體" panose="03000509000000000000" pitchFamily="65" charset="-120"/>
              </a:rPr>
              <a:t/>
            </a:r>
            <a:br>
              <a:rPr lang="en-US" altLang="zh-TW" sz="2800" dirty="0">
                <a:latin typeface="標楷體" panose="03000509000000000000" pitchFamily="65" charset="-120"/>
                <a:ea typeface="標楷體" panose="03000509000000000000" pitchFamily="65" charset="-120"/>
              </a:rPr>
            </a:br>
            <a:endParaRPr lang="en-US" altLang="zh-TW" sz="2800" kern="0" dirty="0">
              <a:solidFill>
                <a:prstClr val="black"/>
              </a:solidFill>
              <a:effectLst/>
              <a:latin typeface="標楷體" panose="03000509000000000000" pitchFamily="65" charset="-120"/>
              <a:ea typeface="標楷體" panose="03000509000000000000" pitchFamily="65" charset="-120"/>
            </a:endParaRPr>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6</a:t>
            </a:fld>
            <a:endParaRPr lang="zh-TW" altLang="en-US" dirty="0"/>
          </a:p>
        </p:txBody>
      </p:sp>
      <p:sp>
        <p:nvSpPr>
          <p:cNvPr id="7" name="Rectangle 7"/>
          <p:cNvSpPr>
            <a:spLocks noChangeArrowheads="1"/>
          </p:cNvSpPr>
          <p:nvPr/>
        </p:nvSpPr>
        <p:spPr bwMode="auto">
          <a:xfrm>
            <a:off x="15416" y="764704"/>
            <a:ext cx="9001125" cy="5871193"/>
          </a:xfrm>
          <a:prstGeom prst="rect">
            <a:avLst/>
          </a:prstGeom>
          <a:solidFill>
            <a:srgbClr val="FFFFCC"/>
          </a:solidFill>
          <a:ln w="25400">
            <a:solidFill>
              <a:srgbClr val="993300"/>
            </a:solidFill>
            <a:miter lim="800000"/>
            <a:headEnd/>
            <a:tailEnd/>
          </a:ln>
          <a:effectLst>
            <a:outerShdw dist="107763" dir="2700000" algn="ctr" rotWithShape="0">
              <a:srgbClr val="0099FF">
                <a:alpha val="50000"/>
              </a:srgbClr>
            </a:outerShdw>
          </a:effectLst>
        </p:spPr>
        <p:txBody>
          <a:bodyPr lIns="64505" tIns="32252" rIns="64505" bIns="32252"/>
          <a:lstStyle>
            <a:lvl1pPr>
              <a:defRPr kumimoji="1" sz="2400">
                <a:solidFill>
                  <a:schemeClr val="tx1"/>
                </a:solidFill>
                <a:latin typeface="Tahoma" panose="020B0604030504040204" pitchFamily="34" charset="0"/>
                <a:ea typeface="華康粗圓體" pitchFamily="49" charset="-120"/>
              </a:defRPr>
            </a:lvl1pPr>
            <a:lvl2pPr marL="742950" indent="-285750">
              <a:defRPr kumimoji="1" sz="2400">
                <a:solidFill>
                  <a:schemeClr val="tx1"/>
                </a:solidFill>
                <a:latin typeface="Tahoma" panose="020B0604030504040204" pitchFamily="34" charset="0"/>
                <a:ea typeface="華康粗圓體" pitchFamily="49" charset="-120"/>
              </a:defRPr>
            </a:lvl2pPr>
            <a:lvl3pPr marL="1143000" indent="-228600">
              <a:defRPr kumimoji="1" sz="2400">
                <a:solidFill>
                  <a:schemeClr val="tx1"/>
                </a:solidFill>
                <a:latin typeface="Tahoma" panose="020B0604030504040204" pitchFamily="34" charset="0"/>
                <a:ea typeface="華康粗圓體" pitchFamily="49" charset="-120"/>
              </a:defRPr>
            </a:lvl3pPr>
            <a:lvl4pPr marL="1600200" indent="-228600">
              <a:defRPr kumimoji="1" sz="2400">
                <a:solidFill>
                  <a:schemeClr val="tx1"/>
                </a:solidFill>
                <a:latin typeface="Tahoma" panose="020B0604030504040204" pitchFamily="34" charset="0"/>
                <a:ea typeface="華康粗圓體" pitchFamily="49" charset="-120"/>
              </a:defRPr>
            </a:lvl4pPr>
            <a:lvl5pPr marL="2057400" indent="-228600">
              <a:defRPr kumimoji="1" sz="2400">
                <a:solidFill>
                  <a:schemeClr val="tx1"/>
                </a:solidFill>
                <a:latin typeface="Tahoma" panose="020B0604030504040204" pitchFamily="34" charset="0"/>
                <a:ea typeface="華康粗圓體" pitchFamily="49" charset="-120"/>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華康粗圓體" pitchFamily="49" charset="-120"/>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華康粗圓體" pitchFamily="49" charset="-120"/>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華康粗圓體" pitchFamily="49" charset="-120"/>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華康粗圓體" pitchFamily="49" charset="-120"/>
              </a:defRPr>
            </a:lvl9pPr>
          </a:lstStyle>
          <a:p>
            <a:pPr eaLnBrk="1" hangingPunct="1">
              <a:lnSpc>
                <a:spcPct val="120000"/>
              </a:lnSpc>
            </a:pPr>
            <a:endParaRPr kumimoji="0" lang="zh-TW" altLang="en-US" dirty="0">
              <a:solidFill>
                <a:srgbClr val="006600"/>
              </a:solidFill>
            </a:endParaRPr>
          </a:p>
          <a:p>
            <a:pPr eaLnBrk="1" hangingPunct="1">
              <a:lnSpc>
                <a:spcPct val="120000"/>
              </a:lnSpc>
            </a:pPr>
            <a:endParaRPr lang="zh-TW" altLang="en-US" sz="2800" b="1" dirty="0"/>
          </a:p>
        </p:txBody>
      </p:sp>
      <p:graphicFrame>
        <p:nvGraphicFramePr>
          <p:cNvPr id="8" name="Group 53"/>
          <p:cNvGraphicFramePr>
            <a:graphicFrameLocks noGrp="1"/>
          </p:cNvGraphicFramePr>
          <p:nvPr>
            <p:ph/>
            <p:extLst>
              <p:ext uri="{D42A27DB-BD31-4B8C-83A1-F6EECF244321}">
                <p14:modId xmlns:p14="http://schemas.microsoft.com/office/powerpoint/2010/main" val="1430933526"/>
              </p:ext>
            </p:extLst>
          </p:nvPr>
        </p:nvGraphicFramePr>
        <p:xfrm>
          <a:off x="0" y="818223"/>
          <a:ext cx="9144000" cy="5889682"/>
        </p:xfrm>
        <a:graphic>
          <a:graphicData uri="http://schemas.openxmlformats.org/drawingml/2006/table">
            <a:tbl>
              <a:tblPr/>
              <a:tblGrid>
                <a:gridCol w="2357501">
                  <a:extLst>
                    <a:ext uri="{9D8B030D-6E8A-4147-A177-3AD203B41FA5}">
                      <a16:colId xmlns:a16="http://schemas.microsoft.com/office/drawing/2014/main" val="1050314697"/>
                    </a:ext>
                  </a:extLst>
                </a:gridCol>
                <a:gridCol w="6786499">
                  <a:extLst>
                    <a:ext uri="{9D8B030D-6E8A-4147-A177-3AD203B41FA5}">
                      <a16:colId xmlns:a16="http://schemas.microsoft.com/office/drawing/2014/main" val="1626729343"/>
                    </a:ext>
                  </a:extLst>
                </a:gridCol>
              </a:tblGrid>
              <a:tr h="488796">
                <a:tc>
                  <a:txBody>
                    <a:bodyPr/>
                    <a:lstStyle>
                      <a:lvl1pPr marL="342900" indent="-342900">
                        <a:spcBef>
                          <a:spcPct val="20000"/>
                        </a:spcBef>
                        <a:spcAft>
                          <a:spcPts val="600"/>
                        </a:spcAft>
                        <a:buClr>
                          <a:srgbClr val="1287C3"/>
                        </a:buClr>
                        <a:buSzPct val="145000"/>
                        <a:buFont typeface="Arial" panose="020B0604020202020204" pitchFamily="34" charset="0"/>
                        <a:defRPr sz="20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defRPr>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defRPr sz="1600">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defRPr sz="14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推動項目</a:t>
                      </a:r>
                      <a:endParaRPr kumimoji="1" lang="zh-TW" altLang="en-US" sz="18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42" marR="91442" marT="45712" marB="45712" anchor="ct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lvl1pPr marL="342900" indent="-342900">
                        <a:spcBef>
                          <a:spcPct val="20000"/>
                        </a:spcBef>
                        <a:spcAft>
                          <a:spcPts val="600"/>
                        </a:spcAft>
                        <a:buClr>
                          <a:srgbClr val="1287C3"/>
                        </a:buClr>
                        <a:buSzPct val="145000"/>
                        <a:buFont typeface="Arial" panose="020B0604020202020204" pitchFamily="34" charset="0"/>
                        <a:defRPr sz="20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defRPr>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defRPr sz="1600">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defRPr sz="14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維護經驗分享</a:t>
                      </a:r>
                      <a:r>
                        <a:rPr kumimoji="1" lang="en-US" altLang="zh-TW" sz="18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1" lang="zh-TW" altLang="en-US" sz="18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建構污水廠設施維護智慧管理系統</a:t>
                      </a:r>
                    </a:p>
                  </a:txBody>
                  <a:tcPr marL="91442" marR="91442" marT="45712" marB="45712" anchor="ct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03960658"/>
                  </a:ext>
                </a:extLst>
              </a:tr>
              <a:tr h="499948">
                <a:tc gridSpan="2">
                  <a:txBody>
                    <a:bodyPr/>
                    <a:lstStyle>
                      <a:lvl1pPr marL="342900" indent="-342900">
                        <a:spcBef>
                          <a:spcPct val="20000"/>
                        </a:spcBef>
                        <a:spcAft>
                          <a:spcPts val="600"/>
                        </a:spcAft>
                        <a:buClr>
                          <a:srgbClr val="1287C3"/>
                        </a:buClr>
                        <a:buSzPct val="145000"/>
                        <a:buFont typeface="Arial" panose="020B0604020202020204" pitchFamily="34" charset="0"/>
                        <a:defRPr sz="20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defRPr>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defRPr sz="1600">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defRPr sz="14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工作執行情形</a:t>
                      </a:r>
                      <a:endPar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42" marR="91442" marT="45712" marB="45712" anchor="ct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hMerge="1">
                  <a:txBody>
                    <a:bodyPr/>
                    <a:lstStyle/>
                    <a:p>
                      <a:endParaRPr lang="zh-TW" altLang="en-US"/>
                    </a:p>
                  </a:txBody>
                  <a:tcPr/>
                </a:tc>
                <a:extLst>
                  <a:ext uri="{0D108BD9-81ED-4DB2-BD59-A6C34878D82A}">
                    <a16:rowId xmlns:a16="http://schemas.microsoft.com/office/drawing/2014/main" val="2941713913"/>
                  </a:ext>
                </a:extLst>
              </a:tr>
              <a:tr h="4900938">
                <a:tc gridSpan="2">
                  <a:txBody>
                    <a:bodyPr/>
                    <a:lstStyle>
                      <a:lvl1pPr>
                        <a:spcBef>
                          <a:spcPct val="20000"/>
                        </a:spcBef>
                        <a:spcAft>
                          <a:spcPts val="600"/>
                        </a:spcAft>
                        <a:buClr>
                          <a:srgbClr val="1287C3"/>
                        </a:buClr>
                        <a:buSzPct val="145000"/>
                        <a:buFont typeface="Arial" panose="020B0604020202020204" pitchFamily="34" charset="0"/>
                        <a:defRPr sz="20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defRPr>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defRPr sz="1600">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defRPr sz="14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HK"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建構污水廠設施維護</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智慧</a:t>
                      </a:r>
                      <a:r>
                        <a:rPr kumimoji="1" lang="zh-HK"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管理系統</a:t>
                      </a:r>
                      <a:endPar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p>
                      <a:pPr marL="0" marR="0" lvl="0" indent="0" algn="l" defTabSz="914400" rtl="0" eaLnBrk="1" fontAlgn="base" latinLnBrk="0" hangingPunct="1">
                        <a:lnSpc>
                          <a:spcPct val="100000"/>
                        </a:lnSpc>
                        <a:spcBef>
                          <a:spcPct val="50000"/>
                        </a:spcBef>
                        <a:spcAft>
                          <a:spcPct val="0"/>
                        </a:spcAft>
                        <a:buClrTx/>
                        <a:buSzTx/>
                        <a:buFontTx/>
                        <a:buNone/>
                        <a:tabLst/>
                      </a:pP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1.</a:t>
                      </a:r>
                      <a:r>
                        <a:rPr kumimoji="1" lang="zh-TW" altLang="en-US" sz="18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rPr>
                        <a:t>為維護污水處理廠</a:t>
                      </a:r>
                      <a:r>
                        <a:rPr kumimoji="1" lang="zh-HK" altLang="en-US" sz="18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rPr>
                        <a:t>設施</a:t>
                      </a:r>
                      <a:r>
                        <a:rPr kumimoji="1" lang="zh-TW" altLang="en-US" sz="18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rPr>
                        <a:t>運轉順暢，相關檢修工具零件等物品集中管理、方便取得</a:t>
                      </a:r>
                      <a:r>
                        <a:rPr kumimoji="1" lang="zh-HK" altLang="en-US" sz="18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rPr>
                        <a:t>並</a:t>
                      </a:r>
                      <a:r>
                        <a:rPr kumimoji="1" lang="zh-TW" altLang="en-US" sz="18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rPr>
                        <a:t>節</a:t>
                      </a:r>
                      <a:endParaRPr kumimoji="1" lang="en-US" altLang="zh-TW" sz="18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endParaRPr>
                    </a:p>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8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rPr>
                        <a:t>    省</a:t>
                      </a:r>
                      <a:r>
                        <a:rPr kumimoji="1" lang="zh-TW" altLang="en-US" sz="18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rPr>
                        <a:t>時間，有效提升同仁操作維護效率。</a:t>
                      </a:r>
                      <a:r>
                        <a:rPr kumimoji="1" lang="zh-TW" altLang="en-US" sz="1800" b="0" i="0" u="none" strike="noStrike" cap="none" normalizeH="0" baseline="0" dirty="0" smtClean="0">
                          <a:ln>
                            <a:noFill/>
                          </a:ln>
                          <a:solidFill>
                            <a:schemeClr val="tx1"/>
                          </a:solidFill>
                          <a:effectLst/>
                          <a:latin typeface="Corbel" panose="020B0503020204020204" pitchFamily="34" charset="0"/>
                          <a:ea typeface="新細明體" panose="02020500000000000000" pitchFamily="18" charset="-120"/>
                        </a:rPr>
                        <a:t> </a:t>
                      </a:r>
                    </a:p>
                    <a:p>
                      <a:pPr marL="0" marR="0" lvl="0" indent="0" algn="l" defTabSz="914400" rtl="0" eaLnBrk="1" fontAlgn="base" latinLnBrk="0" hangingPunct="1">
                        <a:lnSpc>
                          <a:spcPct val="100000"/>
                        </a:lnSpc>
                        <a:spcBef>
                          <a:spcPct val="50000"/>
                        </a:spcBef>
                        <a:spcAft>
                          <a:spcPct val="0"/>
                        </a:spcAft>
                        <a:buClrTx/>
                        <a:buSzTx/>
                        <a:buFontTx/>
                        <a:buNone/>
                        <a:tabLst/>
                      </a:pP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2.</a:t>
                      </a:r>
                      <a:r>
                        <a:rPr kumimoji="1" lang="zh-TW" altLang="en-US" sz="18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rPr>
                        <a:t>工具間</a:t>
                      </a:r>
                      <a:r>
                        <a:rPr kumimoji="1" lang="zh-HK" altLang="en-US" sz="18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rPr>
                        <a:t>空間</a:t>
                      </a:r>
                      <a:r>
                        <a:rPr kumimoji="1" lang="zh-TW" altLang="en-US" sz="18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rPr>
                        <a:t>設計、裝置、擺</a:t>
                      </a:r>
                      <a:r>
                        <a:rPr kumimoji="1" lang="zh-HK" altLang="en-US" sz="18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rPr>
                        <a:t>放位置</a:t>
                      </a:r>
                      <a:r>
                        <a:rPr kumimoji="1" lang="zh-TW" altLang="en-US" sz="18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rPr>
                        <a:t>、簡介</a:t>
                      </a:r>
                      <a:r>
                        <a:rPr kumimoji="1" lang="zh-HK" altLang="en-US" sz="18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rPr>
                        <a:t>及擬訂系</a:t>
                      </a:r>
                      <a:r>
                        <a:rPr kumimoji="1" lang="zh-TW" altLang="en-US" sz="18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rPr>
                        <a:t>統化</a:t>
                      </a:r>
                      <a:r>
                        <a:rPr kumimoji="1" lang="zh-HK" altLang="en-US" sz="18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rPr>
                        <a:t>管理模式</a:t>
                      </a:r>
                      <a:r>
                        <a:rPr kumimoji="1" lang="zh-TW" altLang="en-US" sz="18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rPr>
                        <a:t>，</a:t>
                      </a:r>
                      <a:r>
                        <a:rPr kumimoji="1" lang="zh-HK" altLang="en-US" sz="18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rPr>
                        <a:t>利於同仁</a:t>
                      </a:r>
                      <a:r>
                        <a:rPr kumimoji="1" lang="zh-HK" altLang="en-US" sz="18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rPr>
                        <a:t>教學相長</a:t>
                      </a:r>
                      <a:endParaRPr kumimoji="1" lang="en-US" altLang="zh-HK" sz="18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endParaRPr>
                    </a:p>
                    <a:p>
                      <a:pPr marL="0" marR="0" lvl="0" indent="0" algn="l" defTabSz="914400" rtl="0" eaLnBrk="1" fontAlgn="base" latinLnBrk="0" hangingPunct="1">
                        <a:lnSpc>
                          <a:spcPct val="100000"/>
                        </a:lnSpc>
                        <a:spcBef>
                          <a:spcPct val="50000"/>
                        </a:spcBef>
                        <a:spcAft>
                          <a:spcPct val="0"/>
                        </a:spcAft>
                        <a:buClrTx/>
                        <a:buSzTx/>
                        <a:buFontTx/>
                        <a:buNone/>
                        <a:tabLst/>
                      </a:pPr>
                      <a:r>
                        <a:rPr kumimoji="1" lang="en-US" altLang="zh-HK" sz="18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rPr>
                        <a:t>    </a:t>
                      </a:r>
                      <a:r>
                        <a:rPr kumimoji="1" lang="zh-HK" altLang="en-US" sz="18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rPr>
                        <a:t>並</a:t>
                      </a:r>
                      <a:r>
                        <a:rPr kumimoji="1" lang="zh-HK" altLang="en-US" sz="18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rPr>
                        <a:t>提供參訪者了解相關工具之操作。</a:t>
                      </a:r>
                      <a:r>
                        <a:rPr kumimoji="1" lang="zh-TW" altLang="en-US" sz="1800" b="0" i="0" u="none" strike="noStrike" cap="none" normalizeH="0" baseline="0" dirty="0" smtClean="0">
                          <a:ln>
                            <a:noFill/>
                          </a:ln>
                          <a:solidFill>
                            <a:schemeClr val="tx1"/>
                          </a:solidFill>
                          <a:effectLst/>
                          <a:latin typeface="Corbel" panose="020B0503020204020204" pitchFamily="34" charset="0"/>
                          <a:ea typeface="新細明體" panose="02020500000000000000" pitchFamily="18" charset="-120"/>
                        </a:rPr>
                        <a:t> </a:t>
                      </a:r>
                      <a:endPar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p>
                      <a:pPr marL="0" marR="0" lvl="0" indent="0" algn="l" defTabSz="914400" rtl="0" eaLnBrk="1" fontAlgn="base" latinLnBrk="0" hangingPunct="1">
                        <a:lnSpc>
                          <a:spcPct val="100000"/>
                        </a:lnSpc>
                        <a:spcBef>
                          <a:spcPct val="50000"/>
                        </a:spcBef>
                        <a:spcAft>
                          <a:spcPct val="0"/>
                        </a:spcAft>
                        <a:buClrTx/>
                        <a:buSzTx/>
                        <a:buFontTx/>
                        <a:buNone/>
                        <a:tabLst/>
                      </a:pP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3</a:t>
                      </a: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a:t>
                      </a:r>
                      <a:r>
                        <a:rPr kumimoji="1" lang="zh-TW" altLang="en-US" sz="18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rPr>
                        <a:t> </a:t>
                      </a:r>
                      <a:r>
                        <a:rPr kumimoji="1" lang="zh-HK"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有效</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落實污水廠維修工具系統化、</a:t>
                      </a:r>
                      <a:r>
                        <a:rPr kumimoji="1" lang="zh-HK"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智能化</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提升同</a:t>
                      </a:r>
                      <a:endPar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p>
                      <a:pPr marL="0" marR="0" lvl="0" indent="0" algn="l" defTabSz="914400" rtl="0" eaLnBrk="1" fontAlgn="base" latinLnBrk="0" hangingPunct="1">
                        <a:lnSpc>
                          <a:spcPct val="100000"/>
                        </a:lnSpc>
                        <a:spcBef>
                          <a:spcPct val="50000"/>
                        </a:spcBef>
                        <a:spcAft>
                          <a:spcPct val="0"/>
                        </a:spcAft>
                        <a:buClrTx/>
                        <a:buSzTx/>
                        <a:buFontTx/>
                        <a:buNone/>
                        <a:tabLst/>
                      </a:pP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  </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仁</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操作維護效率，</a:t>
                      </a:r>
                      <a:r>
                        <a:rPr kumimoji="1" lang="zh-HK"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並提供參訪與教學之用</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a:t>
                      </a:r>
                      <a:r>
                        <a:rPr kumimoji="1" lang="zh-TW" altLang="en-US" sz="1800" b="0" i="0" u="none" strike="noStrike" cap="none" normalizeH="0" baseline="0" dirty="0" smtClean="0">
                          <a:ln>
                            <a:noFill/>
                          </a:ln>
                          <a:solidFill>
                            <a:schemeClr val="tx1"/>
                          </a:solidFill>
                          <a:effectLst/>
                          <a:latin typeface="Corbel" panose="020B0503020204020204" pitchFamily="34" charset="0"/>
                          <a:ea typeface="新細明體" panose="02020500000000000000" pitchFamily="18" charset="-120"/>
                        </a:rPr>
                        <a:t> </a:t>
                      </a:r>
                      <a:endPar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tabLst/>
                      </a:pP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 </a:t>
                      </a:r>
                    </a:p>
                  </a:txBody>
                  <a:tcPr marL="91442" marR="91442" marT="45712" marB="4571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2115907758"/>
                  </a:ext>
                </a:extLst>
              </a:tr>
            </a:tbl>
          </a:graphicData>
        </a:graphic>
      </p:graphicFrame>
      <p:pic>
        <p:nvPicPr>
          <p:cNvPr id="9" name="Picture 32" descr="P_20180611_1406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2258" y="3436756"/>
            <a:ext cx="3313237" cy="27191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0" name="投影片編號版面配置區 4"/>
          <p:cNvSpPr txBox="1">
            <a:spLocks/>
          </p:cNvSpPr>
          <p:nvPr/>
        </p:nvSpPr>
        <p:spPr>
          <a:xfrm>
            <a:off x="8759563" y="6296056"/>
            <a:ext cx="261392" cy="365125"/>
          </a:xfrm>
          <a:prstGeom prst="rect">
            <a:avLst/>
          </a:prstGeom>
        </p:spPr>
        <p:txBody>
          <a:bodyPr vert="horz" lIns="91440" tIns="45720" rIns="91440" bIns="45720" rtlCol="0" anchor="ctr"/>
          <a:lstStyle>
            <a:defPPr>
              <a:defRPr lang="zh-TW"/>
            </a:defPPr>
            <a:lvl1pPr marL="0" algn="r" defTabSz="914400" rtl="0" eaLnBrk="1" latinLnBrk="0" hangingPunct="1">
              <a:defRPr sz="1200" b="1" kern="1200">
                <a:solidFill>
                  <a:schemeClr val="tx1">
                    <a:tint val="75000"/>
                  </a:schemeClr>
                </a:solidFill>
                <a:latin typeface="微軟正黑體" pitchFamily="34" charset="-120"/>
                <a:ea typeface="微軟正黑體" pitchFamily="34"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a:t>5</a:t>
            </a:r>
            <a:endParaRPr lang="zh-TW" altLang="en-US" dirty="0"/>
          </a:p>
        </p:txBody>
      </p:sp>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4676750"/>
            <a:ext cx="4968552" cy="19206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857096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734" y="116632"/>
            <a:ext cx="6565490" cy="695144"/>
          </a:xfrm>
        </p:spPr>
        <p:txBody>
          <a:bodyPr/>
          <a:lstStyle/>
          <a:p>
            <a:pPr lvl="0"/>
            <a:r>
              <a:rPr lang="en-US" altLang="zh-TW" sz="3600" dirty="0"/>
              <a:t>3</a:t>
            </a:r>
            <a:r>
              <a:rPr lang="en-US" altLang="zh-TW" sz="3600" dirty="0" smtClean="0"/>
              <a:t>-2.</a:t>
            </a:r>
            <a:r>
              <a:rPr lang="zh-TW" altLang="en-US" sz="2800" dirty="0">
                <a:latin typeface="標楷體" panose="03000509000000000000" pitchFamily="65" charset="-120"/>
                <a:ea typeface="標楷體" panose="03000509000000000000" pitchFamily="65" charset="-120"/>
              </a:rPr>
              <a:t>環保、創新、操作維護經驗分享</a:t>
            </a:r>
            <a:r>
              <a:rPr lang="en-US" altLang="zh-TW" sz="2400" dirty="0">
                <a:latin typeface="標楷體" panose="03000509000000000000" pitchFamily="65" charset="-120"/>
                <a:ea typeface="標楷體" panose="03000509000000000000" pitchFamily="65" charset="-120"/>
              </a:rPr>
              <a:t/>
            </a:r>
            <a:br>
              <a:rPr lang="en-US" altLang="zh-TW" sz="2400" dirty="0">
                <a:latin typeface="標楷體" panose="03000509000000000000" pitchFamily="65" charset="-120"/>
                <a:ea typeface="標楷體" panose="03000509000000000000" pitchFamily="65" charset="-120"/>
              </a:rPr>
            </a:br>
            <a:endParaRPr lang="zh-TW" altLang="en-US" sz="2800" dirty="0"/>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7</a:t>
            </a:fld>
            <a:endParaRPr lang="zh-TW" altLang="en-US" dirty="0"/>
          </a:p>
        </p:txBody>
      </p:sp>
      <p:sp>
        <p:nvSpPr>
          <p:cNvPr id="7" name="Rectangle 7"/>
          <p:cNvSpPr>
            <a:spLocks noChangeArrowheads="1"/>
          </p:cNvSpPr>
          <p:nvPr/>
        </p:nvSpPr>
        <p:spPr bwMode="auto">
          <a:xfrm>
            <a:off x="0" y="836712"/>
            <a:ext cx="9001125" cy="5856287"/>
          </a:xfrm>
          <a:prstGeom prst="rect">
            <a:avLst/>
          </a:prstGeom>
          <a:solidFill>
            <a:srgbClr val="FFFFCC"/>
          </a:solidFill>
          <a:ln w="25400">
            <a:solidFill>
              <a:srgbClr val="993300"/>
            </a:solidFill>
            <a:miter lim="800000"/>
            <a:headEnd/>
            <a:tailEnd/>
          </a:ln>
          <a:effectLst>
            <a:outerShdw dist="107763" dir="2700000" algn="ctr" rotWithShape="0">
              <a:srgbClr val="0099FF">
                <a:alpha val="50000"/>
              </a:srgbClr>
            </a:outerShdw>
          </a:effectLst>
        </p:spPr>
        <p:txBody>
          <a:bodyPr lIns="64505" tIns="32252" rIns="64505" bIns="32252"/>
          <a:lstStyle>
            <a:lvl1pPr>
              <a:defRPr kumimoji="1" sz="2400">
                <a:solidFill>
                  <a:schemeClr val="tx1"/>
                </a:solidFill>
                <a:latin typeface="Tahoma" panose="020B0604030504040204" pitchFamily="34" charset="0"/>
                <a:ea typeface="華康粗圓體" pitchFamily="49" charset="-120"/>
              </a:defRPr>
            </a:lvl1pPr>
            <a:lvl2pPr marL="742950" indent="-285750">
              <a:defRPr kumimoji="1" sz="2400">
                <a:solidFill>
                  <a:schemeClr val="tx1"/>
                </a:solidFill>
                <a:latin typeface="Tahoma" panose="020B0604030504040204" pitchFamily="34" charset="0"/>
                <a:ea typeface="華康粗圓體" pitchFamily="49" charset="-120"/>
              </a:defRPr>
            </a:lvl2pPr>
            <a:lvl3pPr marL="1143000" indent="-228600">
              <a:defRPr kumimoji="1" sz="2400">
                <a:solidFill>
                  <a:schemeClr val="tx1"/>
                </a:solidFill>
                <a:latin typeface="Tahoma" panose="020B0604030504040204" pitchFamily="34" charset="0"/>
                <a:ea typeface="華康粗圓體" pitchFamily="49" charset="-120"/>
              </a:defRPr>
            </a:lvl3pPr>
            <a:lvl4pPr marL="1600200" indent="-228600">
              <a:defRPr kumimoji="1" sz="2400">
                <a:solidFill>
                  <a:schemeClr val="tx1"/>
                </a:solidFill>
                <a:latin typeface="Tahoma" panose="020B0604030504040204" pitchFamily="34" charset="0"/>
                <a:ea typeface="華康粗圓體" pitchFamily="49" charset="-120"/>
              </a:defRPr>
            </a:lvl4pPr>
            <a:lvl5pPr marL="2057400" indent="-228600">
              <a:defRPr kumimoji="1" sz="2400">
                <a:solidFill>
                  <a:schemeClr val="tx1"/>
                </a:solidFill>
                <a:latin typeface="Tahoma" panose="020B0604030504040204" pitchFamily="34" charset="0"/>
                <a:ea typeface="華康粗圓體" pitchFamily="49" charset="-120"/>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華康粗圓體" pitchFamily="49" charset="-120"/>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華康粗圓體" pitchFamily="49" charset="-120"/>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華康粗圓體" pitchFamily="49" charset="-120"/>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華康粗圓體" pitchFamily="49" charset="-120"/>
              </a:defRPr>
            </a:lvl9pPr>
          </a:lstStyle>
          <a:p>
            <a:pPr eaLnBrk="1" hangingPunct="1">
              <a:lnSpc>
                <a:spcPct val="120000"/>
              </a:lnSpc>
            </a:pPr>
            <a:endParaRPr lang="zh-TW" altLang="en-US" sz="2800" b="1" dirty="0"/>
          </a:p>
        </p:txBody>
      </p:sp>
      <p:graphicFrame>
        <p:nvGraphicFramePr>
          <p:cNvPr id="8" name="Group 46"/>
          <p:cNvGraphicFramePr>
            <a:graphicFrameLocks noGrp="1"/>
          </p:cNvGraphicFramePr>
          <p:nvPr>
            <p:ph idx="4294967295"/>
            <p:extLst>
              <p:ext uri="{D42A27DB-BD31-4B8C-83A1-F6EECF244321}">
                <p14:modId xmlns:p14="http://schemas.microsoft.com/office/powerpoint/2010/main" val="708844477"/>
              </p:ext>
            </p:extLst>
          </p:nvPr>
        </p:nvGraphicFramePr>
        <p:xfrm>
          <a:off x="38337" y="861649"/>
          <a:ext cx="9001126" cy="5856286"/>
        </p:xfrm>
        <a:graphic>
          <a:graphicData uri="http://schemas.openxmlformats.org/drawingml/2006/table">
            <a:tbl>
              <a:tblPr/>
              <a:tblGrid>
                <a:gridCol w="2320814">
                  <a:extLst>
                    <a:ext uri="{9D8B030D-6E8A-4147-A177-3AD203B41FA5}">
                      <a16:colId xmlns:a16="http://schemas.microsoft.com/office/drawing/2014/main" val="2843283615"/>
                    </a:ext>
                  </a:extLst>
                </a:gridCol>
                <a:gridCol w="6680312">
                  <a:extLst>
                    <a:ext uri="{9D8B030D-6E8A-4147-A177-3AD203B41FA5}">
                      <a16:colId xmlns:a16="http://schemas.microsoft.com/office/drawing/2014/main" val="3218303442"/>
                    </a:ext>
                  </a:extLst>
                </a:gridCol>
              </a:tblGrid>
              <a:tr h="376271">
                <a:tc>
                  <a:txBody>
                    <a:bodyPr/>
                    <a:lstStyle>
                      <a:lvl1pPr marL="342900" indent="-342900">
                        <a:spcBef>
                          <a:spcPct val="20000"/>
                        </a:spcBef>
                        <a:spcAft>
                          <a:spcPts val="600"/>
                        </a:spcAft>
                        <a:buClr>
                          <a:srgbClr val="1287C3"/>
                        </a:buClr>
                        <a:buSzPct val="145000"/>
                        <a:buFont typeface="Arial" panose="020B0604020202020204" pitchFamily="34" charset="0"/>
                        <a:defRPr sz="20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defRPr>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defRPr sz="1600">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defRPr sz="14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推動項目</a:t>
                      </a:r>
                      <a:endParaRPr kumimoji="1" lang="zh-TW" altLang="en-US" sz="18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42" marR="91442" marT="45712" marB="45712" anchor="ct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lvl1pPr marL="342900" indent="-342900">
                        <a:spcBef>
                          <a:spcPct val="20000"/>
                        </a:spcBef>
                        <a:spcAft>
                          <a:spcPts val="600"/>
                        </a:spcAft>
                        <a:buClr>
                          <a:srgbClr val="1287C3"/>
                        </a:buClr>
                        <a:buSzPct val="145000"/>
                        <a:buFont typeface="Arial" panose="020B0604020202020204" pitchFamily="34" charset="0"/>
                        <a:defRPr sz="20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defRPr>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defRPr sz="1600">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defRPr sz="14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環保經驗分享</a:t>
                      </a:r>
                      <a:r>
                        <a:rPr kumimoji="1" lang="en-US" altLang="zh-TW" sz="18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1" lang="zh-TW" altLang="en-US" sz="18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建構污水廠優質環境場域</a:t>
                      </a:r>
                    </a:p>
                  </a:txBody>
                  <a:tcPr marL="91442" marR="91442" marT="45712" marB="45712" anchor="ct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62240879"/>
                  </a:ext>
                </a:extLst>
              </a:tr>
              <a:tr h="376271">
                <a:tc gridSpan="2">
                  <a:txBody>
                    <a:bodyPr/>
                    <a:lstStyle>
                      <a:lvl1pPr marL="342900" indent="-342900">
                        <a:spcBef>
                          <a:spcPct val="20000"/>
                        </a:spcBef>
                        <a:spcAft>
                          <a:spcPts val="600"/>
                        </a:spcAft>
                        <a:buClr>
                          <a:srgbClr val="1287C3"/>
                        </a:buClr>
                        <a:buSzPct val="145000"/>
                        <a:buFont typeface="Arial" panose="020B0604020202020204" pitchFamily="34" charset="0"/>
                        <a:defRPr sz="20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defRPr>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defRPr sz="1600">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defRPr sz="14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工作執行情形</a:t>
                      </a:r>
                      <a:endPar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42" marR="91442" marT="45712" marB="45712" anchor="ct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hMerge="1">
                  <a:txBody>
                    <a:bodyPr/>
                    <a:lstStyle/>
                    <a:p>
                      <a:endParaRPr lang="zh-TW" altLang="en-US"/>
                    </a:p>
                  </a:txBody>
                  <a:tcPr/>
                </a:tc>
                <a:extLst>
                  <a:ext uri="{0D108BD9-81ED-4DB2-BD59-A6C34878D82A}">
                    <a16:rowId xmlns:a16="http://schemas.microsoft.com/office/drawing/2014/main" val="2323480840"/>
                  </a:ext>
                </a:extLst>
              </a:tr>
              <a:tr h="5103744">
                <a:tc gridSpan="2">
                  <a:txBody>
                    <a:bodyPr/>
                    <a:lstStyle>
                      <a:lvl1pPr marL="269875" indent="-269875">
                        <a:spcBef>
                          <a:spcPct val="20000"/>
                        </a:spcBef>
                        <a:spcAft>
                          <a:spcPts val="600"/>
                        </a:spcAft>
                        <a:buClr>
                          <a:srgbClr val="1287C3"/>
                        </a:buClr>
                        <a:buSzPct val="145000"/>
                        <a:buFont typeface="Arial" panose="020B0604020202020204" pitchFamily="34" charset="0"/>
                        <a:defRPr sz="20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defRPr>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defRPr sz="1600">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defRPr sz="14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9pPr>
                    </a:lstStyle>
                    <a:p>
                      <a:pPr marL="269875" marR="0" lvl="0" indent="-269875" algn="l" defTabSz="914400" rtl="0" eaLnBrk="0" fontAlgn="base" latinLnBrk="0" hangingPunct="0">
                        <a:lnSpc>
                          <a:spcPct val="80000"/>
                        </a:lnSpc>
                        <a:spcBef>
                          <a:spcPct val="20000"/>
                        </a:spcBef>
                        <a:spcAft>
                          <a:spcPts val="600"/>
                        </a:spcAft>
                        <a:buClr>
                          <a:schemeClr val="folHlink"/>
                        </a:buClr>
                        <a:buSzPct val="60000"/>
                        <a:buFont typeface="Wingdings" panose="05000000000000000000" pitchFamily="2" charset="2"/>
                        <a:buNone/>
                        <a:tabLst/>
                      </a:pPr>
                      <a:r>
                        <a:rPr kumimoji="0"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                                      </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配合</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園區立體化推動及全區景觀改善，並有效</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改</a:t>
                      </a:r>
                      <a:endPar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p>
                      <a:pPr marL="269875" marR="0" lvl="0" indent="-269875" algn="l" defTabSz="914400" rtl="0" eaLnBrk="0" fontAlgn="base" latinLnBrk="0" hangingPunct="0">
                        <a:lnSpc>
                          <a:spcPct val="80000"/>
                        </a:lnSpc>
                        <a:spcBef>
                          <a:spcPct val="20000"/>
                        </a:spcBef>
                        <a:spcAft>
                          <a:spcPts val="600"/>
                        </a:spcAft>
                        <a:buClr>
                          <a:schemeClr val="folHlink"/>
                        </a:buClr>
                        <a:buSzPct val="60000"/>
                        <a:buFont typeface="Wingdings" panose="05000000000000000000" pitchFamily="2" charset="2"/>
                        <a:buNone/>
                        <a:tabLst/>
                      </a:pP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                                 </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善</a:t>
                      </a:r>
                      <a:r>
                        <a:rPr kumimoji="1" lang="zh-TW" altLang="en-US" sz="18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污水</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處理廠整體</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環境景觀，提升廠區環境品質</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及</a:t>
                      </a:r>
                      <a:endPar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p>
                      <a:pPr marL="269875" marR="0" lvl="0" indent="-269875" algn="l" defTabSz="914400" rtl="0" eaLnBrk="0" fontAlgn="base" latinLnBrk="0" hangingPunct="0">
                        <a:lnSpc>
                          <a:spcPct val="80000"/>
                        </a:lnSpc>
                        <a:spcBef>
                          <a:spcPct val="20000"/>
                        </a:spcBef>
                        <a:spcAft>
                          <a:spcPts val="600"/>
                        </a:spcAft>
                        <a:buClr>
                          <a:schemeClr val="folHlink"/>
                        </a:buClr>
                        <a:buSzPct val="60000"/>
                        <a:buFont typeface="Wingdings" panose="05000000000000000000" pitchFamily="2" charset="2"/>
                        <a:buNone/>
                        <a:tabLst/>
                      </a:pP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                                 </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美化環</a:t>
                      </a:r>
                      <a:r>
                        <a:rPr kumimoji="1" lang="zh-TW" altLang="en-US" sz="18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境</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辦理</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情形如下</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a:t>
                      </a:r>
                      <a:endPar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p>
                      <a:pPr marL="269875" marR="0" lvl="0" indent="-269875" algn="l" defTabSz="914400" rtl="0" eaLnBrk="0" fontAlgn="base" latinLnBrk="0" hangingPunct="0">
                        <a:lnSpc>
                          <a:spcPct val="80000"/>
                        </a:lnSpc>
                        <a:spcBef>
                          <a:spcPct val="20000"/>
                        </a:spcBef>
                        <a:spcAft>
                          <a:spcPts val="600"/>
                        </a:spcAft>
                        <a:buClr>
                          <a:schemeClr val="folHlink"/>
                        </a:buClr>
                        <a:buSzPct val="60000"/>
                        <a:buFont typeface="Wingdings" panose="05000000000000000000" pitchFamily="2" charset="2"/>
                        <a:buNone/>
                        <a:tabLst/>
                      </a:pP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                                 </a:t>
                      </a: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1.</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污水廠側門魚池邊施作景觀桌椅及藝術作品。 </a:t>
                      </a:r>
                      <a:endParaRPr kumimoji="0" lang="zh-HK"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p>
                      <a:pPr marL="269875" marR="0" lvl="0" indent="-269875" algn="l" defTabSz="914400" rtl="0" eaLnBrk="0" fontAlgn="base" latinLnBrk="0" hangingPunct="0">
                        <a:lnSpc>
                          <a:spcPct val="80000"/>
                        </a:lnSpc>
                        <a:spcBef>
                          <a:spcPct val="20000"/>
                        </a:spcBef>
                        <a:spcAft>
                          <a:spcPts val="600"/>
                        </a:spcAft>
                        <a:buClr>
                          <a:schemeClr val="folHlink"/>
                        </a:buClr>
                        <a:buSzPct val="60000"/>
                        <a:buFont typeface="Wingdings" panose="05000000000000000000" pitchFamily="2" charset="2"/>
                        <a:buNone/>
                        <a:tabLst/>
                      </a:pP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                                 2.</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污水廠後段建置生態觀查區介紹牌</a:t>
                      </a: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說明生態種                                                  </a:t>
                      </a:r>
                      <a:endPar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p>
                      <a:pPr marL="269875" marR="0" lvl="0" indent="-269875" algn="l" defTabSz="914400" rtl="0" eaLnBrk="0" fontAlgn="base" latinLnBrk="0" hangingPunct="0">
                        <a:lnSpc>
                          <a:spcPct val="80000"/>
                        </a:lnSpc>
                        <a:spcBef>
                          <a:spcPct val="20000"/>
                        </a:spcBef>
                        <a:spcAft>
                          <a:spcPts val="600"/>
                        </a:spcAft>
                        <a:buClr>
                          <a:schemeClr val="folHlink"/>
                        </a:buClr>
                        <a:buSzPct val="60000"/>
                        <a:buFont typeface="Wingdings" panose="05000000000000000000" pitchFamily="2" charset="2"/>
                        <a:buNone/>
                        <a:tabLst/>
                      </a:pP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                                   </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環境之影響及應注意事項</a:t>
                      </a: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a:t>
                      </a:r>
                      <a:endPar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p>
                      <a:pPr marL="269875" marR="0" lvl="0" indent="-269875" algn="l" defTabSz="914400" rtl="0" eaLnBrk="0" fontAlgn="base" latinLnBrk="0" hangingPunct="0">
                        <a:lnSpc>
                          <a:spcPct val="80000"/>
                        </a:lnSpc>
                        <a:spcBef>
                          <a:spcPct val="20000"/>
                        </a:spcBef>
                        <a:spcAft>
                          <a:spcPts val="600"/>
                        </a:spcAft>
                        <a:buClr>
                          <a:srgbClr val="800080"/>
                        </a:buClr>
                        <a:buSzPct val="60000"/>
                        <a:buFont typeface="Wingdings" panose="05000000000000000000" pitchFamily="2" charset="2"/>
                        <a:buNone/>
                        <a:tabLst/>
                        <a:defRPr/>
                      </a:pP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                                 3.</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資源區及外牆爬藤植物種植並有效維護，</a:t>
                      </a:r>
                      <a:r>
                        <a:rPr kumimoji="1" lang="zh-TW" altLang="en-US" sz="18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適時請   </a:t>
                      </a:r>
                      <a:endParaRPr kumimoji="1" lang="en-US" altLang="zh-TW" sz="18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269875" marR="0" lvl="0" indent="-269875" algn="l" defTabSz="914400" rtl="0" eaLnBrk="0" fontAlgn="base" latinLnBrk="0" hangingPunct="0">
                        <a:lnSpc>
                          <a:spcPct val="80000"/>
                        </a:lnSpc>
                        <a:spcBef>
                          <a:spcPct val="20000"/>
                        </a:spcBef>
                        <a:spcAft>
                          <a:spcPts val="600"/>
                        </a:spcAft>
                        <a:buClr>
                          <a:srgbClr val="800080"/>
                        </a:buClr>
                        <a:buSzPct val="60000"/>
                        <a:buFont typeface="Wingdings" panose="05000000000000000000" pitchFamily="2" charset="2"/>
                        <a:buNone/>
                        <a:tabLst/>
                        <a:defRPr/>
                      </a:pPr>
                      <a:r>
                        <a:rPr kumimoji="1" lang="en-US" altLang="zh-TW" sz="18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工級人員協助辦理。</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以提升品質。</a:t>
                      </a:r>
                      <a:endParaRPr kumimoji="0" lang="zh-HK"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p>
                      <a:pPr marL="269875" marR="0" lvl="0" indent="-269875" algn="l" defTabSz="914400" rtl="0" eaLnBrk="0" fontAlgn="base" latinLnBrk="0" hangingPunct="0">
                        <a:lnSpc>
                          <a:spcPct val="80000"/>
                        </a:lnSpc>
                        <a:spcBef>
                          <a:spcPct val="20000"/>
                        </a:spcBef>
                        <a:spcAft>
                          <a:spcPts val="600"/>
                        </a:spcAft>
                        <a:buClr>
                          <a:schemeClr val="folHlink"/>
                        </a:buClr>
                        <a:buSzPct val="60000"/>
                        <a:buFont typeface="Wingdings" panose="05000000000000000000" pitchFamily="2" charset="2"/>
                        <a:buNone/>
                        <a:tabLst/>
                      </a:pP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                                 </a:t>
                      </a:r>
                      <a:r>
                        <a:rPr kumimoji="0" lang="zh-HK"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 </a:t>
                      </a:r>
                      <a:endParaRPr kumimoji="0" lang="zh-HK"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p>
                      <a:pPr marL="269875" marR="0" lvl="0" indent="-269875" algn="l" defTabSz="914400" rtl="0" eaLnBrk="0" fontAlgn="base" latinLnBrk="0" hangingPunct="0">
                        <a:lnSpc>
                          <a:spcPct val="80000"/>
                        </a:lnSpc>
                        <a:spcBef>
                          <a:spcPct val="20000"/>
                        </a:spcBef>
                        <a:spcAft>
                          <a:spcPts val="600"/>
                        </a:spcAft>
                        <a:buClr>
                          <a:schemeClr val="folHlink"/>
                        </a:buClr>
                        <a:buSzPct val="60000"/>
                        <a:buFont typeface="Wingdings" panose="05000000000000000000" pitchFamily="2" charset="2"/>
                        <a:buNone/>
                        <a:tabLst/>
                      </a:pPr>
                      <a:r>
                        <a:rPr kumimoji="0"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 </a:t>
                      </a:r>
                      <a:endParaRPr kumimoji="0"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p>
                      <a:pPr marL="269875" marR="0" lvl="0" indent="-269875" algn="l" defTabSz="914400" rtl="0" eaLnBrk="0" fontAlgn="base" latinLnBrk="0" hangingPunct="0">
                        <a:lnSpc>
                          <a:spcPct val="80000"/>
                        </a:lnSpc>
                        <a:spcBef>
                          <a:spcPct val="20000"/>
                        </a:spcBef>
                        <a:spcAft>
                          <a:spcPts val="600"/>
                        </a:spcAft>
                        <a:buClr>
                          <a:schemeClr val="folHlink"/>
                        </a:buClr>
                        <a:buSzPct val="60000"/>
                        <a:buFont typeface="Wingdings" panose="05000000000000000000" pitchFamily="2" charset="2"/>
                        <a:buNone/>
                        <a:tabLst/>
                      </a:pPr>
                      <a:endParaRPr kumimoji="0"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p>
                      <a:pPr marL="269875" marR="0" lvl="0" indent="-269875" algn="l" defTabSz="914400" rtl="0" eaLnBrk="0" fontAlgn="base" latinLnBrk="0" hangingPunct="0">
                        <a:lnSpc>
                          <a:spcPct val="80000"/>
                        </a:lnSpc>
                        <a:spcBef>
                          <a:spcPct val="20000"/>
                        </a:spcBef>
                        <a:spcAft>
                          <a:spcPts val="600"/>
                        </a:spcAft>
                        <a:buClr>
                          <a:schemeClr val="folHlink"/>
                        </a:buClr>
                        <a:buSzPct val="60000"/>
                        <a:buFont typeface="Wingdings" panose="05000000000000000000" pitchFamily="2" charset="2"/>
                        <a:buNone/>
                        <a:tabLst/>
                      </a:pPr>
                      <a:endPar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marL="91442" marR="91442" marT="45712" marB="4571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3851687049"/>
                  </a:ext>
                </a:extLst>
              </a:tr>
            </a:tbl>
          </a:graphicData>
        </a:graphic>
      </p:graphicFrame>
      <p:pic>
        <p:nvPicPr>
          <p:cNvPr id="9" name="Picture 24" descr="P_20190430_1437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470" y="4205265"/>
            <a:ext cx="3725220" cy="24877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5" descr="P_20190430_1437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470" y="1714114"/>
            <a:ext cx="3657442" cy="22759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投影片編號版面配置區 4"/>
          <p:cNvSpPr txBox="1">
            <a:spLocks/>
          </p:cNvSpPr>
          <p:nvPr/>
        </p:nvSpPr>
        <p:spPr>
          <a:xfrm>
            <a:off x="8711050" y="6334255"/>
            <a:ext cx="261392" cy="484206"/>
          </a:xfrm>
          <a:prstGeom prst="rect">
            <a:avLst/>
          </a:prstGeom>
        </p:spPr>
        <p:txBody>
          <a:bodyPr vert="horz" lIns="91440" tIns="45720" rIns="91440" bIns="45720" rtlCol="0" anchor="ctr"/>
          <a:lstStyle>
            <a:defPPr>
              <a:defRPr lang="zh-TW"/>
            </a:defPPr>
            <a:lvl1pPr marL="0" algn="r" defTabSz="914400" rtl="0" eaLnBrk="1" latinLnBrk="0" hangingPunct="1">
              <a:defRPr sz="1200" b="1" kern="1200">
                <a:solidFill>
                  <a:schemeClr val="tx1">
                    <a:tint val="75000"/>
                  </a:schemeClr>
                </a:solidFill>
                <a:latin typeface="微軟正黑體" pitchFamily="34" charset="-120"/>
                <a:ea typeface="微軟正黑體" pitchFamily="34"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a:t>6</a:t>
            </a:r>
            <a:endParaRPr lang="zh-TW" altLang="en-US" dirty="0"/>
          </a:p>
        </p:txBody>
      </p:sp>
      <p:pic>
        <p:nvPicPr>
          <p:cNvPr id="3" name="圖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5936" y="4413067"/>
            <a:ext cx="4648093" cy="209856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68031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786" y="188640"/>
            <a:ext cx="6390422" cy="504056"/>
          </a:xfrm>
        </p:spPr>
        <p:txBody>
          <a:bodyPr/>
          <a:lstStyle/>
          <a:p>
            <a:pPr lvl="0">
              <a:spcBef>
                <a:spcPts val="0"/>
              </a:spcBef>
            </a:pPr>
            <a:r>
              <a:rPr lang="en-US" altLang="zh-TW" sz="3600" dirty="0"/>
              <a:t>3</a:t>
            </a:r>
            <a:r>
              <a:rPr lang="en-US" altLang="zh-TW" sz="3600" dirty="0" smtClean="0"/>
              <a:t>-3.</a:t>
            </a:r>
            <a:r>
              <a:rPr lang="zh-TW" altLang="en-US" sz="2800" kern="0" dirty="0">
                <a:solidFill>
                  <a:prstClr val="black"/>
                </a:solidFill>
                <a:effectLst/>
                <a:latin typeface="標楷體" panose="03000509000000000000" pitchFamily="65" charset="-120"/>
                <a:ea typeface="標楷體" panose="03000509000000000000" pitchFamily="65" charset="-120"/>
              </a:rPr>
              <a:t>環保、創新、操作維護經驗分享</a:t>
            </a:r>
            <a:r>
              <a:rPr lang="en-US" altLang="zh-TW" sz="2400" kern="0" dirty="0">
                <a:solidFill>
                  <a:prstClr val="black"/>
                </a:solidFill>
                <a:effectLst/>
                <a:latin typeface="標楷體" panose="03000509000000000000" pitchFamily="65" charset="-120"/>
                <a:ea typeface="標楷體" panose="03000509000000000000" pitchFamily="65" charset="-120"/>
              </a:rPr>
              <a:t/>
            </a:r>
            <a:br>
              <a:rPr lang="en-US" altLang="zh-TW" sz="2400" kern="0" dirty="0">
                <a:solidFill>
                  <a:prstClr val="black"/>
                </a:solidFill>
                <a:effectLst/>
                <a:latin typeface="標楷體" panose="03000509000000000000" pitchFamily="65" charset="-120"/>
                <a:ea typeface="標楷體" panose="03000509000000000000" pitchFamily="65" charset="-120"/>
              </a:rPr>
            </a:br>
            <a:endParaRPr lang="zh-TW" altLang="en-US" sz="2800" dirty="0"/>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8</a:t>
            </a:fld>
            <a:endParaRPr lang="zh-TW" altLang="en-US" dirty="0"/>
          </a:p>
        </p:txBody>
      </p:sp>
      <p:sp>
        <p:nvSpPr>
          <p:cNvPr id="7" name="Rectangle 7"/>
          <p:cNvSpPr>
            <a:spLocks noChangeArrowheads="1"/>
          </p:cNvSpPr>
          <p:nvPr/>
        </p:nvSpPr>
        <p:spPr bwMode="auto">
          <a:xfrm>
            <a:off x="10935" y="962173"/>
            <a:ext cx="9001125" cy="5856288"/>
          </a:xfrm>
          <a:prstGeom prst="rect">
            <a:avLst/>
          </a:prstGeom>
          <a:solidFill>
            <a:srgbClr val="FFFFCC"/>
          </a:solidFill>
          <a:ln w="25400">
            <a:solidFill>
              <a:srgbClr val="993300"/>
            </a:solidFill>
            <a:miter lim="800000"/>
            <a:headEnd/>
            <a:tailEnd/>
          </a:ln>
          <a:effectLst>
            <a:outerShdw dist="107763" dir="2700000" algn="ctr" rotWithShape="0">
              <a:srgbClr val="0099FF">
                <a:alpha val="50000"/>
              </a:srgbClr>
            </a:outerShdw>
          </a:effectLst>
        </p:spPr>
        <p:txBody>
          <a:bodyPr lIns="64505" tIns="32252" rIns="64505" bIns="32252"/>
          <a:lstStyle>
            <a:lvl1pPr>
              <a:defRPr kumimoji="1" sz="2400">
                <a:solidFill>
                  <a:schemeClr val="tx1"/>
                </a:solidFill>
                <a:latin typeface="Tahoma" panose="020B0604030504040204" pitchFamily="34" charset="0"/>
                <a:ea typeface="華康粗圓體" pitchFamily="49" charset="-120"/>
              </a:defRPr>
            </a:lvl1pPr>
            <a:lvl2pPr marL="742950" indent="-285750">
              <a:defRPr kumimoji="1" sz="2400">
                <a:solidFill>
                  <a:schemeClr val="tx1"/>
                </a:solidFill>
                <a:latin typeface="Tahoma" panose="020B0604030504040204" pitchFamily="34" charset="0"/>
                <a:ea typeface="華康粗圓體" pitchFamily="49" charset="-120"/>
              </a:defRPr>
            </a:lvl2pPr>
            <a:lvl3pPr marL="1143000" indent="-228600">
              <a:defRPr kumimoji="1" sz="2400">
                <a:solidFill>
                  <a:schemeClr val="tx1"/>
                </a:solidFill>
                <a:latin typeface="Tahoma" panose="020B0604030504040204" pitchFamily="34" charset="0"/>
                <a:ea typeface="華康粗圓體" pitchFamily="49" charset="-120"/>
              </a:defRPr>
            </a:lvl3pPr>
            <a:lvl4pPr marL="1600200" indent="-228600">
              <a:defRPr kumimoji="1" sz="2400">
                <a:solidFill>
                  <a:schemeClr val="tx1"/>
                </a:solidFill>
                <a:latin typeface="Tahoma" panose="020B0604030504040204" pitchFamily="34" charset="0"/>
                <a:ea typeface="華康粗圓體" pitchFamily="49" charset="-120"/>
              </a:defRPr>
            </a:lvl4pPr>
            <a:lvl5pPr marL="2057400" indent="-228600">
              <a:defRPr kumimoji="1" sz="2400">
                <a:solidFill>
                  <a:schemeClr val="tx1"/>
                </a:solidFill>
                <a:latin typeface="Tahoma" panose="020B0604030504040204" pitchFamily="34" charset="0"/>
                <a:ea typeface="華康粗圓體" pitchFamily="49" charset="-120"/>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華康粗圓體" pitchFamily="49" charset="-120"/>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華康粗圓體" pitchFamily="49" charset="-120"/>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華康粗圓體" pitchFamily="49" charset="-120"/>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華康粗圓體" pitchFamily="49" charset="-120"/>
              </a:defRPr>
            </a:lvl9pPr>
          </a:lstStyle>
          <a:p>
            <a:pPr eaLnBrk="1" hangingPunct="1">
              <a:lnSpc>
                <a:spcPct val="120000"/>
              </a:lnSpc>
            </a:pPr>
            <a:endParaRPr lang="zh-TW" altLang="en-US" sz="2800" b="1" dirty="0"/>
          </a:p>
        </p:txBody>
      </p:sp>
      <p:graphicFrame>
        <p:nvGraphicFramePr>
          <p:cNvPr id="8" name="Group 41"/>
          <p:cNvGraphicFramePr>
            <a:graphicFrameLocks noGrp="1"/>
          </p:cNvGraphicFramePr>
          <p:nvPr>
            <p:ph idx="4294967295"/>
            <p:extLst>
              <p:ext uri="{D42A27DB-BD31-4B8C-83A1-F6EECF244321}">
                <p14:modId xmlns:p14="http://schemas.microsoft.com/office/powerpoint/2010/main" val="2260238150"/>
              </p:ext>
            </p:extLst>
          </p:nvPr>
        </p:nvGraphicFramePr>
        <p:xfrm>
          <a:off x="37508" y="970384"/>
          <a:ext cx="8964613" cy="5870316"/>
        </p:xfrm>
        <a:graphic>
          <a:graphicData uri="http://schemas.openxmlformats.org/drawingml/2006/table">
            <a:tbl>
              <a:tblPr/>
              <a:tblGrid>
                <a:gridCol w="2311400">
                  <a:extLst>
                    <a:ext uri="{9D8B030D-6E8A-4147-A177-3AD203B41FA5}">
                      <a16:colId xmlns:a16="http://schemas.microsoft.com/office/drawing/2014/main" val="3948992116"/>
                    </a:ext>
                  </a:extLst>
                </a:gridCol>
                <a:gridCol w="6653213">
                  <a:extLst>
                    <a:ext uri="{9D8B030D-6E8A-4147-A177-3AD203B41FA5}">
                      <a16:colId xmlns:a16="http://schemas.microsoft.com/office/drawing/2014/main" val="1333367634"/>
                    </a:ext>
                  </a:extLst>
                </a:gridCol>
              </a:tblGrid>
              <a:tr h="479655">
                <a:tc>
                  <a:txBody>
                    <a:bodyPr/>
                    <a:lstStyle>
                      <a:lvl1pPr marL="342900" indent="-342900">
                        <a:spcBef>
                          <a:spcPct val="20000"/>
                        </a:spcBef>
                        <a:spcAft>
                          <a:spcPts val="600"/>
                        </a:spcAft>
                        <a:buClr>
                          <a:srgbClr val="1287C3"/>
                        </a:buClr>
                        <a:buSzPct val="145000"/>
                        <a:buFont typeface="Arial" panose="020B0604020202020204" pitchFamily="34" charset="0"/>
                        <a:defRPr sz="20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defRPr>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defRPr sz="1600">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defRPr sz="14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推動項目</a:t>
                      </a:r>
                      <a:endParaRPr kumimoji="1" lang="zh-TW" altLang="en-US" sz="18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42" marR="91442" marT="45712" marB="45712" anchor="ct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lvl1pPr marL="342900" indent="-342900">
                        <a:spcBef>
                          <a:spcPct val="20000"/>
                        </a:spcBef>
                        <a:spcAft>
                          <a:spcPts val="600"/>
                        </a:spcAft>
                        <a:buClr>
                          <a:srgbClr val="1287C3"/>
                        </a:buClr>
                        <a:buSzPct val="145000"/>
                        <a:buFont typeface="Arial" panose="020B0604020202020204" pitchFamily="34" charset="0"/>
                        <a:defRPr sz="20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defRPr>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defRPr sz="1600">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defRPr sz="14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1" lang="zh-TW" altLang="en-US" sz="20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操作經驗分享</a:t>
                      </a:r>
                      <a:r>
                        <a:rPr kumimoji="1" lang="en-US" altLang="zh-TW" sz="20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1" lang="zh-TW" altLang="en-US" sz="20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廠商真色色度之稽核對策研討計畫</a:t>
                      </a:r>
                      <a:r>
                        <a:rPr kumimoji="1" lang="zh-TW" altLang="en-US" sz="20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cs typeface="Times New Roman" panose="02020603050405020304" pitchFamily="18" charset="0"/>
                        </a:rPr>
                        <a:t> </a:t>
                      </a:r>
                      <a:endParaRPr kumimoji="1" lang="en-US" altLang="zh-TW" sz="2000" b="0" i="0" u="none" strike="noStrike" cap="none" normalizeH="0" baseline="0" dirty="0" smtClean="0">
                        <a:ln>
                          <a:noFill/>
                        </a:ln>
                        <a:solidFill>
                          <a:schemeClr val="tx1"/>
                        </a:solidFill>
                        <a:effectLst/>
                        <a:latin typeface="Corbel" panose="020B0503020204020204" pitchFamily="34" charset="0"/>
                        <a:ea typeface="新細明體" panose="02020500000000000000" pitchFamily="18" charset="-120"/>
                        <a:cs typeface="Times New Roman" panose="02020603050405020304" pitchFamily="18" charset="0"/>
                      </a:endParaRPr>
                    </a:p>
                  </a:txBody>
                  <a:tcPr marL="91442" marR="91442" marT="45712" marB="45712" anchor="ct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23860971"/>
                  </a:ext>
                </a:extLst>
              </a:tr>
              <a:tr h="486788">
                <a:tc gridSpan="2">
                  <a:txBody>
                    <a:bodyPr/>
                    <a:lstStyle>
                      <a:lvl1pPr marL="342900" indent="-342900">
                        <a:spcBef>
                          <a:spcPct val="20000"/>
                        </a:spcBef>
                        <a:spcAft>
                          <a:spcPts val="600"/>
                        </a:spcAft>
                        <a:buClr>
                          <a:srgbClr val="1287C3"/>
                        </a:buClr>
                        <a:buSzPct val="145000"/>
                        <a:buFont typeface="Arial" panose="020B0604020202020204" pitchFamily="34" charset="0"/>
                        <a:defRPr sz="20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defRPr>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defRPr sz="1600">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defRPr sz="14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工作執行情形</a:t>
                      </a:r>
                      <a:endParaRPr kumimoji="1" lang="zh-TW" altLang="en-US" sz="18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42" marR="91442" marT="45712" marB="45712" anchor="ct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hMerge="1">
                  <a:txBody>
                    <a:bodyPr/>
                    <a:lstStyle/>
                    <a:p>
                      <a:endParaRPr lang="zh-TW" altLang="en-US"/>
                    </a:p>
                  </a:txBody>
                  <a:tcPr/>
                </a:tc>
                <a:extLst>
                  <a:ext uri="{0D108BD9-81ED-4DB2-BD59-A6C34878D82A}">
                    <a16:rowId xmlns:a16="http://schemas.microsoft.com/office/drawing/2014/main" val="2193378057"/>
                  </a:ext>
                </a:extLst>
              </a:tr>
              <a:tr h="4903873">
                <a:tc gridSpan="2">
                  <a:txBody>
                    <a:bodyPr/>
                    <a:lstStyle>
                      <a:lvl1pPr>
                        <a:spcBef>
                          <a:spcPct val="20000"/>
                        </a:spcBef>
                        <a:spcAft>
                          <a:spcPts val="600"/>
                        </a:spcAft>
                        <a:buClr>
                          <a:srgbClr val="1287C3"/>
                        </a:buClr>
                        <a:buSzPct val="145000"/>
                        <a:buFont typeface="Arial" panose="020B0604020202020204" pitchFamily="34" charset="0"/>
                        <a:defRPr sz="20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defRPr>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defRPr sz="1600">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defRPr sz="14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1.</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每</a:t>
                      </a: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2</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個月執行廠內進流水和放流水水質連續七日採樣真色色度檢測，建立廠內進流水</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和</a:t>
                      </a:r>
                      <a:endPar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p>
                      <a:pPr marL="0" marR="0" lvl="0" indent="0" algn="l" defTabSz="914400" rtl="0" eaLnBrk="1" fontAlgn="base" latinLnBrk="0" hangingPunct="1">
                        <a:lnSpc>
                          <a:spcPct val="100000"/>
                        </a:lnSpc>
                        <a:spcBef>
                          <a:spcPct val="50000"/>
                        </a:spcBef>
                        <a:spcAft>
                          <a:spcPct val="0"/>
                        </a:spcAft>
                        <a:buClrTx/>
                        <a:buSzTx/>
                        <a:buFontTx/>
                        <a:buNone/>
                        <a:tabLst/>
                      </a:pP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  </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放流水水質</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連續七日各時段真色色度值之資料。</a:t>
                      </a:r>
                    </a:p>
                    <a:p>
                      <a:pPr marL="0" marR="0" lvl="0" indent="0" algn="l" defTabSz="914400" rtl="0" eaLnBrk="1" fontAlgn="base" latinLnBrk="0" hangingPunct="1">
                        <a:lnSpc>
                          <a:spcPct val="100000"/>
                        </a:lnSpc>
                        <a:spcBef>
                          <a:spcPct val="50000"/>
                        </a:spcBef>
                        <a:spcAft>
                          <a:spcPct val="0"/>
                        </a:spcAft>
                        <a:buClrTx/>
                        <a:buSzTx/>
                        <a:buFontTx/>
                        <a:buNone/>
                        <a:tabLst/>
                      </a:pP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2.</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執行方式為每</a:t>
                      </a: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2</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小時採取水樣，一日總共採取</a:t>
                      </a: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12</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個批次的水樣做為檢測水樣，連續</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七  </a:t>
                      </a:r>
                      <a:endPar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p>
                      <a:pPr marL="0" marR="0" lvl="0" indent="0" algn="l" defTabSz="914400" rtl="0" eaLnBrk="1" fontAlgn="base" latinLnBrk="0" hangingPunct="1">
                        <a:lnSpc>
                          <a:spcPct val="100000"/>
                        </a:lnSpc>
                        <a:spcBef>
                          <a:spcPct val="50000"/>
                        </a:spcBef>
                        <a:spcAft>
                          <a:spcPct val="0"/>
                        </a:spcAft>
                        <a:buClrTx/>
                        <a:buSzTx/>
                        <a:buFontTx/>
                        <a:buNone/>
                        <a:tabLst/>
                      </a:pP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  </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日採樣，</a:t>
                      </a:r>
                      <a:r>
                        <a:rPr kumimoji="1" lang="zh-HK"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完成</a:t>
                      </a:r>
                      <a:r>
                        <a:rPr kumimoji="1" lang="zh-HK"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後作成報告與建議，並於組務會議檢討後簽陳主管核閱。</a:t>
                      </a:r>
                      <a:endParaRPr kumimoji="1" lang="zh-HK"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p>
                      <a:pPr marL="0" marR="0" lvl="0" indent="0" algn="l" defTabSz="914400" rtl="0" eaLnBrk="1" fontAlgn="base" latinLnBrk="0" hangingPunct="1">
                        <a:lnSpc>
                          <a:spcPct val="100000"/>
                        </a:lnSpc>
                        <a:spcBef>
                          <a:spcPct val="50000"/>
                        </a:spcBef>
                        <a:spcAft>
                          <a:spcPct val="0"/>
                        </a:spcAft>
                        <a:buClrTx/>
                        <a:buSzTx/>
                        <a:buFontTx/>
                        <a:buNone/>
                        <a:tabLst/>
                      </a:pP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3.</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因應大安圳真</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色色度加嚴管制，進行進流水各</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時段</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監測真色色度值，作為廠內單元</a:t>
                      </a: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tabLst/>
                      </a:pP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  操作</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與廠商進流水管制輔導之依據</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，並</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確實掌握廠內單元去除處理真色</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色度</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之效率</a:t>
                      </a:r>
                      <a:r>
                        <a:rPr kumimoji="1" lang="zh-HK"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a:t>
                      </a:r>
                      <a:endPar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marL="91442" marR="91442" marT="45712" marB="4571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203378975"/>
                  </a:ext>
                </a:extLst>
              </a:tr>
            </a:tbl>
          </a:graphicData>
        </a:graphic>
      </p:graphicFrame>
      <p:pic>
        <p:nvPicPr>
          <p:cNvPr id="9"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4392058"/>
            <a:ext cx="4128888"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4368438"/>
            <a:ext cx="4032448"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投影片編號版面配置區 4"/>
          <p:cNvSpPr txBox="1">
            <a:spLocks/>
          </p:cNvSpPr>
          <p:nvPr/>
        </p:nvSpPr>
        <p:spPr>
          <a:xfrm>
            <a:off x="8698435" y="6466329"/>
            <a:ext cx="261392" cy="365125"/>
          </a:xfrm>
          <a:prstGeom prst="rect">
            <a:avLst/>
          </a:prstGeom>
        </p:spPr>
        <p:txBody>
          <a:bodyPr vert="horz" lIns="91440" tIns="45720" rIns="91440" bIns="45720" rtlCol="0" anchor="ctr"/>
          <a:lstStyle>
            <a:defPPr>
              <a:defRPr lang="zh-TW"/>
            </a:defPPr>
            <a:lvl1pPr marL="0" algn="r" defTabSz="914400" rtl="0" eaLnBrk="1" latinLnBrk="0" hangingPunct="1">
              <a:defRPr sz="1200" b="1" kern="1200">
                <a:solidFill>
                  <a:schemeClr val="tx1">
                    <a:tint val="75000"/>
                  </a:schemeClr>
                </a:solidFill>
                <a:latin typeface="微軟正黑體" pitchFamily="34" charset="-120"/>
                <a:ea typeface="微軟正黑體" pitchFamily="34"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smtClean="0"/>
              <a:t>7</a:t>
            </a:r>
            <a:endParaRPr lang="zh-TW" altLang="en-US" dirty="0"/>
          </a:p>
        </p:txBody>
      </p:sp>
    </p:spTree>
    <p:extLst>
      <p:ext uri="{BB962C8B-B14F-4D97-AF65-F5344CB8AC3E}">
        <p14:creationId xmlns:p14="http://schemas.microsoft.com/office/powerpoint/2010/main" val="5547732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lvl="0">
              <a:spcBef>
                <a:spcPts val="0"/>
              </a:spcBef>
            </a:pPr>
            <a:r>
              <a:rPr lang="en-US" altLang="zh-TW" sz="3600" dirty="0"/>
              <a:t>3</a:t>
            </a:r>
            <a:r>
              <a:rPr lang="en-US" altLang="zh-TW" sz="3600" dirty="0" smtClean="0"/>
              <a:t>-4.</a:t>
            </a:r>
            <a:r>
              <a:rPr lang="zh-TW" altLang="en-US" sz="2800" kern="0" dirty="0">
                <a:solidFill>
                  <a:prstClr val="black"/>
                </a:solidFill>
                <a:effectLst/>
                <a:latin typeface="標楷體" panose="03000509000000000000" pitchFamily="65" charset="-120"/>
                <a:ea typeface="標楷體" panose="03000509000000000000" pitchFamily="65" charset="-120"/>
              </a:rPr>
              <a:t>環保、創新、操作維護經驗分享</a:t>
            </a:r>
            <a:endParaRPr lang="en-US" altLang="zh-TW" sz="2800" kern="0" dirty="0">
              <a:solidFill>
                <a:prstClr val="black"/>
              </a:solidFill>
              <a:effectLst/>
              <a:latin typeface="標楷體" panose="03000509000000000000" pitchFamily="65" charset="-120"/>
              <a:ea typeface="標楷體" panose="03000509000000000000" pitchFamily="65" charset="-120"/>
            </a:endParaRPr>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9</a:t>
            </a:fld>
            <a:endParaRPr lang="zh-TW" altLang="en-US" dirty="0"/>
          </a:p>
        </p:txBody>
      </p:sp>
      <p:sp>
        <p:nvSpPr>
          <p:cNvPr id="7" name="Rectangle 7"/>
          <p:cNvSpPr>
            <a:spLocks noChangeArrowheads="1"/>
          </p:cNvSpPr>
          <p:nvPr/>
        </p:nvSpPr>
        <p:spPr bwMode="auto">
          <a:xfrm>
            <a:off x="9127" y="836712"/>
            <a:ext cx="9001125" cy="5856287"/>
          </a:xfrm>
          <a:prstGeom prst="rect">
            <a:avLst/>
          </a:prstGeom>
          <a:solidFill>
            <a:srgbClr val="FFFFCC"/>
          </a:solidFill>
          <a:ln w="25400">
            <a:solidFill>
              <a:srgbClr val="993300"/>
            </a:solidFill>
            <a:miter lim="800000"/>
            <a:headEnd/>
            <a:tailEnd/>
          </a:ln>
          <a:effectLst>
            <a:outerShdw dist="107763" dir="2700000" algn="ctr" rotWithShape="0">
              <a:srgbClr val="0099FF">
                <a:alpha val="50000"/>
              </a:srgbClr>
            </a:outerShdw>
          </a:effectLst>
        </p:spPr>
        <p:txBody>
          <a:bodyPr lIns="64505" tIns="32252" rIns="64505" bIns="32252"/>
          <a:lstStyle>
            <a:lvl1pPr>
              <a:defRPr kumimoji="1" sz="2400">
                <a:solidFill>
                  <a:schemeClr val="tx1"/>
                </a:solidFill>
                <a:latin typeface="Tahoma" panose="020B0604030504040204" pitchFamily="34" charset="0"/>
                <a:ea typeface="華康粗圓體" pitchFamily="49" charset="-120"/>
              </a:defRPr>
            </a:lvl1pPr>
            <a:lvl2pPr marL="742950" indent="-285750">
              <a:defRPr kumimoji="1" sz="2400">
                <a:solidFill>
                  <a:schemeClr val="tx1"/>
                </a:solidFill>
                <a:latin typeface="Tahoma" panose="020B0604030504040204" pitchFamily="34" charset="0"/>
                <a:ea typeface="華康粗圓體" pitchFamily="49" charset="-120"/>
              </a:defRPr>
            </a:lvl2pPr>
            <a:lvl3pPr marL="1143000" indent="-228600">
              <a:defRPr kumimoji="1" sz="2400">
                <a:solidFill>
                  <a:schemeClr val="tx1"/>
                </a:solidFill>
                <a:latin typeface="Tahoma" panose="020B0604030504040204" pitchFamily="34" charset="0"/>
                <a:ea typeface="華康粗圓體" pitchFamily="49" charset="-120"/>
              </a:defRPr>
            </a:lvl3pPr>
            <a:lvl4pPr marL="1600200" indent="-228600">
              <a:defRPr kumimoji="1" sz="2400">
                <a:solidFill>
                  <a:schemeClr val="tx1"/>
                </a:solidFill>
                <a:latin typeface="Tahoma" panose="020B0604030504040204" pitchFamily="34" charset="0"/>
                <a:ea typeface="華康粗圓體" pitchFamily="49" charset="-120"/>
              </a:defRPr>
            </a:lvl4pPr>
            <a:lvl5pPr marL="2057400" indent="-228600">
              <a:defRPr kumimoji="1" sz="2400">
                <a:solidFill>
                  <a:schemeClr val="tx1"/>
                </a:solidFill>
                <a:latin typeface="Tahoma" panose="020B0604030504040204" pitchFamily="34" charset="0"/>
                <a:ea typeface="華康粗圓體" pitchFamily="49" charset="-120"/>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華康粗圓體" pitchFamily="49" charset="-120"/>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華康粗圓體" pitchFamily="49" charset="-120"/>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華康粗圓體" pitchFamily="49" charset="-120"/>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華康粗圓體" pitchFamily="49" charset="-120"/>
              </a:defRPr>
            </a:lvl9pPr>
          </a:lstStyle>
          <a:p>
            <a:pPr eaLnBrk="1" hangingPunct="1">
              <a:lnSpc>
                <a:spcPct val="120000"/>
              </a:lnSpc>
            </a:pPr>
            <a:endParaRPr lang="zh-TW" altLang="en-US" sz="2800" b="1" dirty="0"/>
          </a:p>
        </p:txBody>
      </p:sp>
      <p:graphicFrame>
        <p:nvGraphicFramePr>
          <p:cNvPr id="8" name="Group 3"/>
          <p:cNvGraphicFramePr>
            <a:graphicFrameLocks noGrp="1"/>
          </p:cNvGraphicFramePr>
          <p:nvPr>
            <p:ph idx="4294967295"/>
            <p:extLst>
              <p:ext uri="{D42A27DB-BD31-4B8C-83A1-F6EECF244321}">
                <p14:modId xmlns:p14="http://schemas.microsoft.com/office/powerpoint/2010/main" val="2086599900"/>
              </p:ext>
            </p:extLst>
          </p:nvPr>
        </p:nvGraphicFramePr>
        <p:xfrm>
          <a:off x="28177" y="755781"/>
          <a:ext cx="8964613" cy="5937218"/>
        </p:xfrm>
        <a:graphic>
          <a:graphicData uri="http://schemas.openxmlformats.org/drawingml/2006/table">
            <a:tbl>
              <a:tblPr/>
              <a:tblGrid>
                <a:gridCol w="2311400">
                  <a:extLst>
                    <a:ext uri="{9D8B030D-6E8A-4147-A177-3AD203B41FA5}">
                      <a16:colId xmlns:a16="http://schemas.microsoft.com/office/drawing/2014/main" val="4229907288"/>
                    </a:ext>
                  </a:extLst>
                </a:gridCol>
                <a:gridCol w="6653213">
                  <a:extLst>
                    <a:ext uri="{9D8B030D-6E8A-4147-A177-3AD203B41FA5}">
                      <a16:colId xmlns:a16="http://schemas.microsoft.com/office/drawing/2014/main" val="1995980488"/>
                    </a:ext>
                  </a:extLst>
                </a:gridCol>
              </a:tblGrid>
              <a:tr h="829872">
                <a:tc>
                  <a:txBody>
                    <a:bodyPr/>
                    <a:lstStyle>
                      <a:lvl1pPr marL="342900" indent="-342900">
                        <a:spcBef>
                          <a:spcPct val="20000"/>
                        </a:spcBef>
                        <a:spcAft>
                          <a:spcPts val="600"/>
                        </a:spcAft>
                        <a:buClr>
                          <a:srgbClr val="1287C3"/>
                        </a:buClr>
                        <a:buSzPct val="145000"/>
                        <a:buFont typeface="Arial" panose="020B0604020202020204" pitchFamily="34" charset="0"/>
                        <a:defRPr sz="20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defRPr>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defRPr sz="1600">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defRPr sz="14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推動項目</a:t>
                      </a:r>
                      <a:endParaRPr kumimoji="1" lang="zh-TW" altLang="en-US" sz="18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42" marR="91442" marT="45712" marB="45712" anchor="ct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lvl1pPr marL="342900" indent="-342900">
                        <a:spcBef>
                          <a:spcPct val="20000"/>
                        </a:spcBef>
                        <a:spcAft>
                          <a:spcPts val="600"/>
                        </a:spcAft>
                        <a:buClr>
                          <a:srgbClr val="1287C3"/>
                        </a:buClr>
                        <a:buSzPct val="145000"/>
                        <a:buFont typeface="Arial" panose="020B0604020202020204" pitchFamily="34" charset="0"/>
                        <a:defRPr sz="20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defRPr>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defRPr sz="1600">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defRPr sz="14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環保經驗分享</a:t>
                      </a:r>
                      <a:r>
                        <a:rPr kumimoji="1" lang="en-US" altLang="zh-TW" sz="18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1" lang="zh-TW" altLang="en-US" sz="18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排放</a:t>
                      </a:r>
                      <a:r>
                        <a:rPr kumimoji="1" lang="zh-TW" altLang="en-US" sz="18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廢</a:t>
                      </a:r>
                      <a:r>
                        <a:rPr kumimoji="1" lang="en-US" altLang="zh-TW" sz="18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1" lang="zh-TW" altLang="en-US" sz="18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污</a:t>
                      </a:r>
                      <a:r>
                        <a:rPr kumimoji="1" lang="en-US" altLang="zh-TW" sz="18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1" lang="zh-TW" altLang="en-US" sz="18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水真色色度去除效率之可行方案研究</a:t>
                      </a:r>
                      <a:r>
                        <a:rPr kumimoji="1" lang="zh-TW" altLang="en-US" sz="18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cs typeface="Times New Roman" panose="02020603050405020304" pitchFamily="18" charset="0"/>
                        </a:rPr>
                        <a:t> </a:t>
                      </a:r>
                    </a:p>
                  </a:txBody>
                  <a:tcPr marL="91442" marR="91442" marT="45712" marB="45712" anchor="ct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83411005"/>
                  </a:ext>
                </a:extLst>
              </a:tr>
              <a:tr h="474204">
                <a:tc gridSpan="2">
                  <a:txBody>
                    <a:bodyPr/>
                    <a:lstStyle>
                      <a:lvl1pPr marL="342900" indent="-342900">
                        <a:spcBef>
                          <a:spcPct val="20000"/>
                        </a:spcBef>
                        <a:spcAft>
                          <a:spcPts val="600"/>
                        </a:spcAft>
                        <a:buClr>
                          <a:srgbClr val="1287C3"/>
                        </a:buClr>
                        <a:buSzPct val="145000"/>
                        <a:buFont typeface="Arial" panose="020B0604020202020204" pitchFamily="34" charset="0"/>
                        <a:defRPr sz="20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defRPr>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defRPr sz="1600">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defRPr sz="14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工作執行情形</a:t>
                      </a:r>
                      <a:endParaRPr kumimoji="1" lang="zh-TW" altLang="en-US" sz="1800" b="0"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1442" marR="91442" marT="45712" marB="45712" anchor="ct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hMerge="1">
                  <a:txBody>
                    <a:bodyPr/>
                    <a:lstStyle/>
                    <a:p>
                      <a:endParaRPr lang="zh-TW" altLang="en-US"/>
                    </a:p>
                  </a:txBody>
                  <a:tcPr/>
                </a:tc>
                <a:extLst>
                  <a:ext uri="{0D108BD9-81ED-4DB2-BD59-A6C34878D82A}">
                    <a16:rowId xmlns:a16="http://schemas.microsoft.com/office/drawing/2014/main" val="1378635994"/>
                  </a:ext>
                </a:extLst>
              </a:tr>
              <a:tr h="4633142">
                <a:tc gridSpan="2">
                  <a:txBody>
                    <a:bodyPr/>
                    <a:lstStyle>
                      <a:lvl1pPr marL="269875" indent="-269875">
                        <a:spcBef>
                          <a:spcPct val="20000"/>
                        </a:spcBef>
                        <a:spcAft>
                          <a:spcPts val="600"/>
                        </a:spcAft>
                        <a:buClr>
                          <a:srgbClr val="1287C3"/>
                        </a:buClr>
                        <a:buSzPct val="145000"/>
                        <a:buFont typeface="Arial" panose="020B0604020202020204" pitchFamily="34" charset="0"/>
                        <a:defRPr sz="20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defRPr>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defRPr sz="1600">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defRPr sz="14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defRPr sz="1200">
                          <a:solidFill>
                            <a:schemeClr val="tx1"/>
                          </a:solidFill>
                          <a:latin typeface="Corbel" panose="020B0503020204020204" pitchFamily="34" charset="0"/>
                        </a:defRPr>
                      </a:lvl9pPr>
                    </a:lstStyle>
                    <a:p>
                      <a:pPr marL="269875" marR="0" lvl="0" indent="-269875" algn="l" defTabSz="914400" rtl="0" eaLnBrk="0" fontAlgn="base" latinLnBrk="0" hangingPunct="0">
                        <a:lnSpc>
                          <a:spcPct val="80000"/>
                        </a:lnSpc>
                        <a:spcBef>
                          <a:spcPct val="20000"/>
                        </a:spcBef>
                        <a:spcAft>
                          <a:spcPts val="600"/>
                        </a:spcAft>
                        <a:buClr>
                          <a:schemeClr val="folHlink"/>
                        </a:buClr>
                        <a:buSzPct val="60000"/>
                        <a:buFont typeface="Wingdings" panose="05000000000000000000" pitchFamily="2" charset="2"/>
                        <a:buNone/>
                        <a:tabLst/>
                      </a:pP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1</a:t>
                      </a: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a:t>
                      </a:r>
                      <a:r>
                        <a:rPr kumimoji="0" lang="zh-HK"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因應</a:t>
                      </a:r>
                      <a:r>
                        <a:rPr kumimoji="0" lang="zh-HK"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新北市環保局</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公告</a:t>
                      </a: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107</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年真色色度降為</a:t>
                      </a: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400</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以下，</a:t>
                      </a: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109</a:t>
                      </a:r>
                      <a:r>
                        <a:rPr kumimoji="0" lang="zh-HK"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年降為</a:t>
                      </a:r>
                      <a:r>
                        <a:rPr kumimoji="0" lang="en-US" altLang="zh-HK"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200</a:t>
                      </a:r>
                      <a:r>
                        <a:rPr kumimoji="0" lang="zh-HK"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以下，</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本廠目前</a:t>
                      </a:r>
                      <a:r>
                        <a:rPr kumimoji="0" lang="zh-HK"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放流水</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色度維持在</a:t>
                      </a: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300</a:t>
                      </a:r>
                      <a:r>
                        <a:rPr kumimoji="0" lang="zh-HK"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左右</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a:t>
                      </a:r>
                      <a:r>
                        <a:rPr kumimoji="0" lang="zh-HK"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雖</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符合法規規範</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，仍</a:t>
                      </a:r>
                      <a:r>
                        <a:rPr kumimoji="0" lang="zh-HK"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積極</a:t>
                      </a:r>
                      <a:r>
                        <a:rPr kumimoji="0" lang="zh-HK"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廠商端處理設施及排放水之稽查與輔導，以降低本廠真色度</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應達於</a:t>
                      </a: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200</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之</a:t>
                      </a:r>
                      <a:r>
                        <a:rPr kumimoji="0" lang="zh-HK"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處理風險</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a:t>
                      </a:r>
                    </a:p>
                    <a:p>
                      <a:pPr marL="269875" marR="0" lvl="0" indent="-269875" algn="l" defTabSz="914400" rtl="0" eaLnBrk="0" fontAlgn="base" latinLnBrk="0" hangingPunct="0">
                        <a:lnSpc>
                          <a:spcPct val="80000"/>
                        </a:lnSpc>
                        <a:spcBef>
                          <a:spcPct val="20000"/>
                        </a:spcBef>
                        <a:spcAft>
                          <a:spcPts val="600"/>
                        </a:spcAft>
                        <a:buClr>
                          <a:schemeClr val="folHlink"/>
                        </a:buClr>
                        <a:buSzPct val="60000"/>
                        <a:buFont typeface="Wingdings" panose="05000000000000000000" pitchFamily="2" charset="2"/>
                        <a:buNone/>
                        <a:tabLst/>
                      </a:pP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2.</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本計畫</a:t>
                      </a:r>
                      <a:r>
                        <a:rPr kumimoji="0" lang="zh-HK"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以區內染</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整</a:t>
                      </a:r>
                      <a:r>
                        <a:rPr kumimoji="0" lang="zh-HK"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廠為輔導對象，定期至廠輔導並作成輔導紀錄與建議，隨</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時</a:t>
                      </a:r>
                      <a:r>
                        <a:rPr kumimoji="0" lang="zh-HK"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追</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蹤</a:t>
                      </a:r>
                      <a:r>
                        <a:rPr kumimoji="0" lang="zh-HK"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廠商改善成效。</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 </a:t>
                      </a:r>
                    </a:p>
                    <a:p>
                      <a:pPr marL="269875" marR="0" lvl="0" indent="-269875" algn="l" defTabSz="914400" rtl="0" eaLnBrk="0" fontAlgn="base" latinLnBrk="0" hangingPunct="0">
                        <a:lnSpc>
                          <a:spcPct val="80000"/>
                        </a:lnSpc>
                        <a:spcBef>
                          <a:spcPct val="20000"/>
                        </a:spcBef>
                        <a:spcAft>
                          <a:spcPts val="600"/>
                        </a:spcAft>
                        <a:buClr>
                          <a:schemeClr val="folHlink"/>
                        </a:buClr>
                        <a:buSzPct val="60000"/>
                        <a:buFont typeface="Wingdings" panose="05000000000000000000" pitchFamily="2" charset="2"/>
                        <a:buNone/>
                        <a:tabLst/>
                      </a:pP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3.</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本計畫目標為</a:t>
                      </a: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a:t>
                      </a:r>
                      <a:r>
                        <a:rPr kumimoji="0" lang="zh-HK"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降低廠商排放水</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真色色度</a:t>
                      </a: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30%</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a:t>
                      </a:r>
                    </a:p>
                    <a:p>
                      <a:pPr marL="0" marR="0" lvl="0" indent="0" algn="l" defTabSz="914400" rtl="0" eaLnBrk="1" fontAlgn="base" latinLnBrk="0" hangingPunct="1">
                        <a:lnSpc>
                          <a:spcPct val="100000"/>
                        </a:lnSpc>
                        <a:spcBef>
                          <a:spcPct val="50000"/>
                        </a:spcBef>
                        <a:spcAft>
                          <a:spcPct val="0"/>
                        </a:spcAft>
                        <a:buClrTx/>
                        <a:buSzTx/>
                        <a:buFontTx/>
                        <a:buNone/>
                        <a:tabLst/>
                      </a:pP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1.</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建立區內</a:t>
                      </a: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7</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家染整廠商</a:t>
                      </a: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萬盛、廣銘、興邦、旭順、紳貿、祥豪</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、喜</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可</a:t>
                      </a: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排放水真色</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色</a:t>
                      </a:r>
                      <a:endPar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p>
                      <a:pPr marL="0" marR="0" lvl="0" indent="0" algn="l" defTabSz="914400" rtl="0" eaLnBrk="1" fontAlgn="base" latinLnBrk="0" hangingPunct="1">
                        <a:lnSpc>
                          <a:spcPct val="100000"/>
                        </a:lnSpc>
                        <a:spcBef>
                          <a:spcPct val="50000"/>
                        </a:spcBef>
                        <a:spcAft>
                          <a:spcPct val="0"/>
                        </a:spcAft>
                        <a:buClrTx/>
                        <a:buSzTx/>
                        <a:buFontTx/>
                        <a:buNone/>
                        <a:tabLst/>
                      </a:pP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  </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度</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去除率數據。  </a:t>
                      </a:r>
                    </a:p>
                    <a:p>
                      <a:pPr marL="0" marR="0" lvl="0" indent="0" algn="l" defTabSz="914400" rtl="0" eaLnBrk="1" fontAlgn="base" latinLnBrk="0" hangingPunct="1">
                        <a:lnSpc>
                          <a:spcPct val="100000"/>
                        </a:lnSpc>
                        <a:spcBef>
                          <a:spcPct val="50000"/>
                        </a:spcBef>
                        <a:spcAft>
                          <a:spcPct val="0"/>
                        </a:spcAft>
                        <a:buClrTx/>
                        <a:buSzTx/>
                        <a:buFontTx/>
                        <a:buNone/>
                        <a:tabLst/>
                      </a:pP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2.</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配合產學合作針對各廠排放水特性，增加採樣及</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輔</a:t>
                      </a:r>
                      <a:endPar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p>
                      <a:pPr marL="0" marR="0" lvl="0" indent="0" algn="l" defTabSz="914400" rtl="0" eaLnBrk="1" fontAlgn="base" latinLnBrk="0" hangingPunct="1">
                        <a:lnSpc>
                          <a:spcPct val="100000"/>
                        </a:lnSpc>
                        <a:spcBef>
                          <a:spcPct val="50000"/>
                        </a:spcBef>
                        <a:spcAft>
                          <a:spcPct val="0"/>
                        </a:spcAft>
                        <a:buClrTx/>
                        <a:buSzTx/>
                        <a:buFontTx/>
                        <a:buNone/>
                        <a:tabLst/>
                      </a:pP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  </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導</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頻率，</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紀錄數據</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變化求取最佳色度去除率。</a:t>
                      </a:r>
                      <a:endParaRPr kumimoji="1" lang="zh-TW" altLang="en-US" sz="1800" b="0" i="0" u="none" strike="noStrike" cap="none" normalizeH="0" baseline="0" dirty="0" smtClean="0">
                        <a:ln>
                          <a:noFill/>
                        </a:ln>
                        <a:solidFill>
                          <a:srgbClr val="0000FF"/>
                        </a:solidFill>
                        <a:effectLst/>
                        <a:latin typeface="標楷體" panose="03000509000000000000" pitchFamily="65" charset="-120"/>
                        <a:ea typeface="標楷體" panose="03000509000000000000" pitchFamily="65" charset="-120"/>
                      </a:endParaRPr>
                    </a:p>
                    <a:p>
                      <a:pPr marL="0" marR="0" lvl="0" indent="0" algn="l" defTabSz="914400" rtl="0" eaLnBrk="1" fontAlgn="base" latinLnBrk="0" hangingPunct="1">
                        <a:lnSpc>
                          <a:spcPct val="100000"/>
                        </a:lnSpc>
                        <a:spcBef>
                          <a:spcPct val="50000"/>
                        </a:spcBef>
                        <a:spcAft>
                          <a:spcPct val="0"/>
                        </a:spcAft>
                        <a:buClrTx/>
                        <a:buSzTx/>
                        <a:buFontTx/>
                        <a:buNone/>
                        <a:tabLst/>
                      </a:pP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3.</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輔導測試各種除色藥劑</a:t>
                      </a: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保險粉、脫色劑、漂白水</a:t>
                      </a: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a:t>
                      </a:r>
                    </a:p>
                    <a:p>
                      <a:pPr marL="0" marR="0" lvl="0" indent="0" algn="l" defTabSz="914400" rtl="0" eaLnBrk="1" fontAlgn="base" latinLnBrk="0" hangingPunct="1">
                        <a:lnSpc>
                          <a:spcPct val="100000"/>
                        </a:lnSpc>
                        <a:spcBef>
                          <a:spcPct val="50000"/>
                        </a:spcBef>
                        <a:spcAft>
                          <a:spcPct val="0"/>
                        </a:spcAft>
                        <a:buClrTx/>
                        <a:buSzTx/>
                        <a:buFontTx/>
                        <a:buNone/>
                        <a:tabLst/>
                      </a:pPr>
                      <a:r>
                        <a:rPr kumimoji="1"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  </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等</a:t>
                      </a:r>
                      <a:r>
                        <a:rPr kumimoji="1"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脫色效果。</a:t>
                      </a:r>
                      <a:endParaRPr kumimoji="1" lang="zh-TW" altLang="en-US" sz="1800" b="0" i="0" u="none" strike="noStrike" cap="none" normalizeH="0" baseline="0" dirty="0" smtClean="0">
                        <a:ln>
                          <a:noFill/>
                        </a:ln>
                        <a:solidFill>
                          <a:srgbClr val="0000FF"/>
                        </a:solidFill>
                        <a:effectLst/>
                        <a:latin typeface="標楷體" panose="03000509000000000000" pitchFamily="65" charset="-120"/>
                        <a:ea typeface="標楷體" panose="03000509000000000000" pitchFamily="65" charset="-120"/>
                      </a:endParaRPr>
                    </a:p>
                    <a:p>
                      <a:pPr marL="0" marR="0" lvl="0" indent="0" algn="l" defTabSz="914400" rtl="0" eaLnBrk="1" fontAlgn="base" latinLnBrk="0" hangingPunct="1">
                        <a:lnSpc>
                          <a:spcPct val="100000"/>
                        </a:lnSpc>
                        <a:spcBef>
                          <a:spcPct val="50000"/>
                        </a:spcBef>
                        <a:spcAft>
                          <a:spcPct val="0"/>
                        </a:spcAft>
                        <a:buClrTx/>
                        <a:buSzTx/>
                        <a:buFontTx/>
                        <a:buNone/>
                        <a:tabLst/>
                      </a:pPr>
                      <a:endParaRPr kumimoji="1" lang="zh-TW" altLang="en-US" sz="1400" b="0" i="0" u="none" strike="noStrike" cap="none" normalizeH="0" baseline="0" dirty="0" smtClean="0">
                        <a:ln>
                          <a:noFill/>
                        </a:ln>
                        <a:solidFill>
                          <a:schemeClr val="tx1"/>
                        </a:solidFill>
                        <a:effectLst/>
                        <a:latin typeface="Corbel" panose="020B0503020204020204" pitchFamily="34" charset="0"/>
                        <a:ea typeface="標楷體" panose="03000509000000000000" pitchFamily="65" charset="-120"/>
                      </a:endParaRPr>
                    </a:p>
                  </a:txBody>
                  <a:tcPr marL="91442" marR="91442" marT="45712" marB="4571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778267926"/>
                  </a:ext>
                </a:extLst>
              </a:tr>
            </a:tbl>
          </a:graphicData>
        </a:graphic>
      </p:graphicFrame>
      <p:graphicFrame>
        <p:nvGraphicFramePr>
          <p:cNvPr id="9" name="Object 20"/>
          <p:cNvGraphicFramePr>
            <a:graphicFrameLocks noChangeAspect="1"/>
          </p:cNvGraphicFramePr>
          <p:nvPr>
            <p:extLst>
              <p:ext uri="{D42A27DB-BD31-4B8C-83A1-F6EECF244321}">
                <p14:modId xmlns:p14="http://schemas.microsoft.com/office/powerpoint/2010/main" val="3447323076"/>
              </p:ext>
            </p:extLst>
          </p:nvPr>
        </p:nvGraphicFramePr>
        <p:xfrm>
          <a:off x="5451185" y="4217040"/>
          <a:ext cx="3411538" cy="2212310"/>
        </p:xfrm>
        <a:graphic>
          <a:graphicData uri="http://schemas.openxmlformats.org/presentationml/2006/ole">
            <mc:AlternateContent xmlns:mc="http://schemas.openxmlformats.org/markup-compatibility/2006">
              <mc:Choice xmlns:v="urn:schemas-microsoft-com:vml" Requires="v">
                <p:oleObj spid="_x0000_s67633" name="圖表" r:id="rId4" imgW="7877215" imgH="3191004" progId="Excel.Chart.8">
                  <p:embed/>
                </p:oleObj>
              </mc:Choice>
              <mc:Fallback>
                <p:oleObj name="圖表" r:id="rId4" imgW="7877215" imgH="3191004" progId="Excel.Chart.8">
                  <p:embed/>
                  <p:pic>
                    <p:nvPicPr>
                      <p:cNvPr id="116756" name="Object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1185" y="4217040"/>
                        <a:ext cx="3411538" cy="2212310"/>
                      </a:xfrm>
                      <a:prstGeom prst="rect">
                        <a:avLst/>
                      </a:prstGeom>
                      <a:noFill/>
                      <a:ln>
                        <a:noFill/>
                      </a:ln>
                      <a:effectLst/>
                      <a:extLst/>
                    </p:spPr>
                  </p:pic>
                </p:oleObj>
              </mc:Fallback>
            </mc:AlternateContent>
          </a:graphicData>
        </a:graphic>
      </p:graphicFrame>
      <p:sp>
        <p:nvSpPr>
          <p:cNvPr id="10" name="投影片編號版面配置區 4"/>
          <p:cNvSpPr txBox="1">
            <a:spLocks/>
          </p:cNvSpPr>
          <p:nvPr/>
        </p:nvSpPr>
        <p:spPr>
          <a:xfrm>
            <a:off x="8676456" y="6309320"/>
            <a:ext cx="316334" cy="365125"/>
          </a:xfrm>
          <a:prstGeom prst="rect">
            <a:avLst/>
          </a:prstGeom>
        </p:spPr>
        <p:txBody>
          <a:bodyPr vert="horz" lIns="91440" tIns="45720" rIns="91440" bIns="45720" rtlCol="0" anchor="ctr"/>
          <a:lstStyle>
            <a:defPPr>
              <a:defRPr lang="zh-TW"/>
            </a:defPPr>
            <a:lvl1pPr marL="0" algn="r" defTabSz="914400" rtl="0" eaLnBrk="1" latinLnBrk="0" hangingPunct="1">
              <a:defRPr sz="1200" b="1" kern="1200">
                <a:solidFill>
                  <a:schemeClr val="tx1">
                    <a:tint val="75000"/>
                  </a:schemeClr>
                </a:solidFill>
                <a:latin typeface="微軟正黑體" pitchFamily="34" charset="-120"/>
                <a:ea typeface="微軟正黑體" pitchFamily="34"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a:t>8</a:t>
            </a:r>
            <a:endParaRPr lang="zh-TW" altLang="en-US" dirty="0"/>
          </a:p>
        </p:txBody>
      </p:sp>
    </p:spTree>
    <p:extLst>
      <p:ext uri="{BB962C8B-B14F-4D97-AF65-F5344CB8AC3E}">
        <p14:creationId xmlns:p14="http://schemas.microsoft.com/office/powerpoint/2010/main" val="41602813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小水滴">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16137</TotalTime>
  <Words>1740</Words>
  <Application>Microsoft Office PowerPoint</Application>
  <PresentationFormat>如螢幕大小 (4:3)</PresentationFormat>
  <Paragraphs>235</Paragraphs>
  <Slides>15</Slides>
  <Notes>13</Notes>
  <HiddenSlides>0</HiddenSlides>
  <MMClips>0</MMClips>
  <ScaleCrop>false</ScaleCrop>
  <HeadingPairs>
    <vt:vector size="8" baseType="variant">
      <vt:variant>
        <vt:lpstr>使用字型</vt:lpstr>
      </vt:variant>
      <vt:variant>
        <vt:i4>16</vt:i4>
      </vt:variant>
      <vt:variant>
        <vt:lpstr>佈景主題</vt:lpstr>
      </vt:variant>
      <vt:variant>
        <vt:i4>2</vt:i4>
      </vt:variant>
      <vt:variant>
        <vt:lpstr>內嵌 OLE 伺服程式</vt:lpstr>
      </vt:variant>
      <vt:variant>
        <vt:i4>1</vt:i4>
      </vt:variant>
      <vt:variant>
        <vt:lpstr>投影片標題</vt:lpstr>
      </vt:variant>
      <vt:variant>
        <vt:i4>15</vt:i4>
      </vt:variant>
    </vt:vector>
  </HeadingPairs>
  <TitlesOfParts>
    <vt:vector size="34" baseType="lpstr">
      <vt:lpstr>맑은 고딕</vt:lpstr>
      <vt:lpstr>Mangal</vt:lpstr>
      <vt:lpstr>Meiryo</vt:lpstr>
      <vt:lpstr>微软雅黑</vt:lpstr>
      <vt:lpstr>宋体</vt:lpstr>
      <vt:lpstr>華康粗圓體</vt:lpstr>
      <vt:lpstr>微軟正黑體</vt:lpstr>
      <vt:lpstr>新細明體</vt:lpstr>
      <vt:lpstr>標楷體</vt:lpstr>
      <vt:lpstr>Arial</vt:lpstr>
      <vt:lpstr>Calibri</vt:lpstr>
      <vt:lpstr>Corbel</vt:lpstr>
      <vt:lpstr>Tahoma</vt:lpstr>
      <vt:lpstr>Times New Roman</vt:lpstr>
      <vt:lpstr>Tw Cen MT</vt:lpstr>
      <vt:lpstr>Wingdings</vt:lpstr>
      <vt:lpstr>Office 佈景主題</vt:lpstr>
      <vt:lpstr>小水滴</vt:lpstr>
      <vt:lpstr>圖表</vt:lpstr>
      <vt:lpstr>108年度污水處理廠績優單位經驗分享  單位：土城工業區服務中心 </vt:lpstr>
      <vt:lpstr>簡報內容</vt:lpstr>
      <vt:lpstr>1.工作人員執掌表</vt:lpstr>
      <vt:lpstr>2.工業區污水處理廠簡介(1)</vt:lpstr>
      <vt:lpstr>2.工業區污水處理廠簡介(2)</vt:lpstr>
      <vt:lpstr>3-1.環保、創新、操作維護經驗分享 </vt:lpstr>
      <vt:lpstr>3-2.環保、創新、操作維護經驗分享 </vt:lpstr>
      <vt:lpstr>3-3.環保、創新、操作維護經驗分享 </vt:lpstr>
      <vt:lpstr>3-4.環保、創新、操作維護經驗分享</vt:lpstr>
      <vt:lpstr>3-5.環保、創新、操作維護經驗分享</vt:lpstr>
      <vt:lpstr>3-5.環保、創新、操作維護經驗分享</vt:lpstr>
      <vt:lpstr>3-5.環保、創新、操作維護經驗分享</vt:lpstr>
      <vt:lpstr>3-5.環保、創新、操作維護經驗分享</vt:lpstr>
      <vt:lpstr>3-5.環保、創新、操作維護經驗分享</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EDF</dc:creator>
  <cp:lastModifiedBy>林O智</cp:lastModifiedBy>
  <cp:revision>431</cp:revision>
  <cp:lastPrinted>2019-11-28T07:01:46Z</cp:lastPrinted>
  <dcterms:created xsi:type="dcterms:W3CDTF">2017-03-15T11:14:21Z</dcterms:created>
  <dcterms:modified xsi:type="dcterms:W3CDTF">2019-11-29T02:12:11Z</dcterms:modified>
</cp:coreProperties>
</file>