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2" r:id="rId1"/>
  </p:sldMasterIdLst>
  <p:notesMasterIdLst>
    <p:notesMasterId r:id="rId19"/>
  </p:notesMasterIdLst>
  <p:handoutMasterIdLst>
    <p:handoutMasterId r:id="rId20"/>
  </p:handoutMasterIdLst>
  <p:sldIdLst>
    <p:sldId id="259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60" r:id="rId12"/>
    <p:sldId id="263" r:id="rId13"/>
    <p:sldId id="273" r:id="rId14"/>
    <p:sldId id="276" r:id="rId15"/>
    <p:sldId id="274" r:id="rId16"/>
    <p:sldId id="277" r:id="rId17"/>
    <p:sldId id="275" r:id="rId18"/>
  </p:sldIdLst>
  <p:sldSz cx="17675225" cy="9942513"/>
  <p:notesSz cx="6858000" cy="9144000"/>
  <p:defaultTextStyle>
    <a:defPPr>
      <a:defRPr lang="zh-TW"/>
    </a:defPPr>
    <a:lvl1pPr marL="0" algn="l" defTabSz="768004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1pPr>
    <a:lvl2pPr marL="384002" algn="l" defTabSz="768004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2pPr>
    <a:lvl3pPr marL="768004" algn="l" defTabSz="768004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3pPr>
    <a:lvl4pPr marL="1152006" algn="l" defTabSz="768004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4pPr>
    <a:lvl5pPr marL="1536008" algn="l" defTabSz="768004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5pPr>
    <a:lvl6pPr marL="1920010" algn="l" defTabSz="768004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6pPr>
    <a:lvl7pPr marL="2304011" algn="l" defTabSz="768004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7pPr>
    <a:lvl8pPr marL="2688013" algn="l" defTabSz="768004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8pPr>
    <a:lvl9pPr marL="3072016" algn="l" defTabSz="768004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3300"/>
    <a:srgbClr val="EDF4C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3"/>
  </p:normalViewPr>
  <p:slideViewPr>
    <p:cSldViewPr snapToGrid="0" snapToObjects="1">
      <p:cViewPr varScale="1">
        <p:scale>
          <a:sx n="56" d="100"/>
          <a:sy n="56" d="100"/>
        </p:scale>
        <p:origin x="-235" y="-72"/>
      </p:cViewPr>
      <p:guideLst>
        <p:guide orient="horz" pos="3131"/>
        <p:guide pos="55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39.jpe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D959E-7DB1-4B66-8666-E6A1484C51F4}" type="datetime1">
              <a:rPr lang="zh-TW" altLang="en-US" smtClean="0"/>
              <a:pPr/>
              <a:t>2019/12/2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247B0-A78F-4EEE-AC5C-F556EB13433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8929864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7EB29-2DC6-4D05-90E2-59B5E90FD37E}" type="datetime1">
              <a:rPr lang="zh-TW" altLang="en-US" smtClean="0"/>
              <a:pPr/>
              <a:t>2019/12/2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6FAD8-A101-41CD-8E7E-530CBA23779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4373698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150" y="1163147"/>
            <a:ext cx="12521507" cy="3684487"/>
          </a:xfrm>
        </p:spPr>
        <p:txBody>
          <a:bodyPr bIns="0" anchor="b">
            <a:normAutofit/>
          </a:bodyPr>
          <a:lstStyle>
            <a:lvl1pPr algn="l">
              <a:defRPr sz="9568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5151" y="5119429"/>
            <a:ext cx="12521505" cy="1417324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2609" b="0" cap="all" baseline="0">
                <a:solidFill>
                  <a:schemeClr val="tx1"/>
                </a:solidFill>
              </a:defRPr>
            </a:lvl1pPr>
            <a:lvl2pPr marL="662803" indent="0" algn="ctr">
              <a:buNone/>
              <a:defRPr sz="2609"/>
            </a:lvl2pPr>
            <a:lvl3pPr marL="1325606" indent="0" algn="ctr">
              <a:buNone/>
              <a:defRPr sz="2609"/>
            </a:lvl3pPr>
            <a:lvl4pPr marL="1988409" indent="0" algn="ctr">
              <a:buNone/>
              <a:defRPr sz="2320"/>
            </a:lvl4pPr>
            <a:lvl5pPr marL="2651211" indent="0" algn="ctr">
              <a:buNone/>
              <a:defRPr sz="2320"/>
            </a:lvl5pPr>
            <a:lvl6pPr marL="3314014" indent="0" algn="ctr">
              <a:buNone/>
              <a:defRPr sz="2320"/>
            </a:lvl6pPr>
            <a:lvl7pPr marL="3976817" indent="0" algn="ctr">
              <a:buNone/>
              <a:defRPr sz="2320"/>
            </a:lvl7pPr>
            <a:lvl8pPr marL="4639620" indent="0" algn="ctr">
              <a:buNone/>
              <a:defRPr sz="2320"/>
            </a:lvl8pPr>
            <a:lvl9pPr marL="5302423" indent="0" algn="ctr">
              <a:buNone/>
              <a:defRPr sz="232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45FE-F012-4E9D-B01D-0BC157CB3FD0}" type="datetime1">
              <a:rPr kumimoji="1" lang="zh-TW" altLang="en-US" smtClean="0"/>
              <a:pPr/>
              <a:t>2019/12/2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3297" y="477420"/>
            <a:ext cx="7210881" cy="448270"/>
          </a:xfr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84239" y="1158326"/>
            <a:ext cx="1175766" cy="730072"/>
          </a:xfrm>
        </p:spPr>
        <p:txBody>
          <a:bodyPr/>
          <a:lstStyle/>
          <a:p>
            <a:fld id="{95F9A1CB-7221-3045-958C-F51CAEE70578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505151" y="5115569"/>
            <a:ext cx="1252150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45902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796D-10C0-4FA5-B938-21DD5C577BC7}" type="datetime1">
              <a:rPr kumimoji="1" lang="zh-TW" altLang="en-US" smtClean="0"/>
              <a:pPr/>
              <a:t>2019/12/2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9A1CB-7221-3045-958C-F51CAEE70578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2107771" y="2677850"/>
            <a:ext cx="1392840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28492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684253" y="1158327"/>
            <a:ext cx="2342405" cy="675576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94398" y="1158327"/>
            <a:ext cx="11349765" cy="675576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0BA9-074C-477A-BFD1-9F37CD0E83A3}" type="datetime1">
              <a:rPr kumimoji="1" lang="zh-TW" altLang="en-US" smtClean="0"/>
              <a:pPr/>
              <a:t>2019/12/2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9A1CB-7221-3045-958C-F51CAEE70578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684253" y="1158327"/>
            <a:ext cx="0" cy="6755761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50298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18590" y="25703"/>
            <a:ext cx="17675225" cy="10042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92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2456565" cy="1004249"/>
          </a:xfrm>
        </p:spPr>
        <p:txBody>
          <a:bodyPr>
            <a:noAutofit/>
          </a:bodyPr>
          <a:lstStyle>
            <a:lvl1pPr algn="l">
              <a:defRPr sz="5799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839408"/>
            <a:ext cx="17675225" cy="6994461"/>
          </a:xfrm>
        </p:spPr>
        <p:txBody>
          <a:bodyPr/>
          <a:lstStyle>
            <a:lvl1pPr>
              <a:defRPr sz="4059"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latin typeface="微軟正黑體" pitchFamily="34" charset="-120"/>
                <a:ea typeface="微軟正黑體" pitchFamily="34" charset="-120"/>
              </a:defRPr>
            </a:lvl2pPr>
            <a:lvl3pPr>
              <a:defRPr>
                <a:latin typeface="微軟正黑體" pitchFamily="34" charset="-120"/>
                <a:ea typeface="微軟正黑體" pitchFamily="34" charset="-120"/>
              </a:defRPr>
            </a:lvl3pPr>
            <a:lvl4pPr>
              <a:defRPr>
                <a:latin typeface="微軟正黑體" pitchFamily="34" charset="-120"/>
                <a:ea typeface="微軟正黑體" pitchFamily="34" charset="-120"/>
              </a:defRPr>
            </a:lvl4pPr>
            <a:lvl5pPr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13013327" y="9215239"/>
            <a:ext cx="4124219" cy="529347"/>
          </a:xfrm>
        </p:spPr>
        <p:txBody>
          <a:bodyPr/>
          <a:lstStyle/>
          <a:p>
            <a:fld id="{DCF10A76-6938-4730-8001-C5B10B814977}" type="datetime1">
              <a:rPr lang="zh-TW" altLang="en-US" smtClean="0"/>
              <a:pPr/>
              <a:t>2019/12/2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-3271958" y="9355844"/>
            <a:ext cx="4124219" cy="529347"/>
          </a:xfrm>
        </p:spPr>
        <p:txBody>
          <a:bodyPr/>
          <a:lstStyle>
            <a:lvl1pPr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cxnSp>
        <p:nvCxnSpPr>
          <p:cNvPr id="9" name="直線接點 8"/>
          <p:cNvCxnSpPr/>
          <p:nvPr userDrawn="1"/>
        </p:nvCxnSpPr>
        <p:spPr>
          <a:xfrm>
            <a:off x="0" y="1006671"/>
            <a:ext cx="17675225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標題 1"/>
          <p:cNvSpPr txBox="1">
            <a:spLocks/>
          </p:cNvSpPr>
          <p:nvPr userDrawn="1"/>
        </p:nvSpPr>
        <p:spPr>
          <a:xfrm>
            <a:off x="-70577" y="117002"/>
            <a:ext cx="15907703" cy="991642"/>
          </a:xfrm>
          <a:prstGeom prst="rect">
            <a:avLst/>
          </a:prstGeom>
        </p:spPr>
        <p:txBody>
          <a:bodyPr vert="horz" lIns="132567" tIns="66283" rIns="132567" bIns="66283" rtlCol="0" anchor="ctr">
            <a:normAutofit fontScale="97500" lnSpcReduction="10000"/>
          </a:bodyPr>
          <a:lstStyle/>
          <a:p>
            <a:pPr marL="0" marR="0" lvl="0" indent="0" algn="l" defTabSz="132569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799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內容版面配置區 2"/>
          <p:cNvSpPr>
            <a:spLocks noGrp="1"/>
          </p:cNvSpPr>
          <p:nvPr>
            <p:ph idx="13"/>
          </p:nvPr>
        </p:nvSpPr>
        <p:spPr>
          <a:xfrm>
            <a:off x="0" y="1038242"/>
            <a:ext cx="11343041" cy="939554"/>
          </a:xfrm>
        </p:spPr>
        <p:txBody>
          <a:bodyPr>
            <a:normAutofit/>
          </a:bodyPr>
          <a:lstStyle>
            <a:lvl1pPr algn="l">
              <a:buNone/>
              <a:defRPr sz="5219" b="1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latin typeface="微軟正黑體" pitchFamily="34" charset="-120"/>
                <a:ea typeface="微軟正黑體" pitchFamily="34" charset="-120"/>
              </a:defRPr>
            </a:lvl2pPr>
            <a:lvl3pPr>
              <a:defRPr>
                <a:latin typeface="微軟正黑體" pitchFamily="34" charset="-120"/>
                <a:ea typeface="微軟正黑體" pitchFamily="34" charset="-120"/>
              </a:defRPr>
            </a:lvl3pPr>
            <a:lvl4pPr>
              <a:defRPr>
                <a:latin typeface="微軟正黑體" pitchFamily="34" charset="-120"/>
                <a:ea typeface="微軟正黑體" pitchFamily="34" charset="-120"/>
              </a:defRPr>
            </a:lvl4pPr>
            <a:lvl5pPr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18532" y="25330"/>
            <a:ext cx="4530361" cy="78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9090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6D0E-5351-4485-8DDE-E95146B156E0}" type="datetime1">
              <a:rPr kumimoji="1" lang="zh-TW" altLang="en-US" smtClean="0"/>
              <a:pPr/>
              <a:t>2019/12/2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9A1CB-7221-3045-958C-F51CAEE70578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2107771" y="2677850"/>
            <a:ext cx="1392840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90591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8268" y="2545982"/>
            <a:ext cx="12530322" cy="2737091"/>
          </a:xfrm>
        </p:spPr>
        <p:txBody>
          <a:bodyPr anchor="b">
            <a:normAutofit/>
          </a:bodyPr>
          <a:lstStyle>
            <a:lvl1pPr algn="l">
              <a:defRPr sz="521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8268" y="5518103"/>
            <a:ext cx="12511899" cy="1468513"/>
          </a:xfrm>
        </p:spPr>
        <p:txBody>
          <a:bodyPr tIns="91440">
            <a:normAutofit/>
          </a:bodyPr>
          <a:lstStyle>
            <a:lvl1pPr marL="0" indent="0" algn="l">
              <a:buNone/>
              <a:defRPr sz="2609">
                <a:solidFill>
                  <a:schemeClr val="tx1"/>
                </a:solidFill>
              </a:defRPr>
            </a:lvl1pPr>
            <a:lvl2pPr marL="662803" indent="0">
              <a:buNone/>
              <a:defRPr sz="2609">
                <a:solidFill>
                  <a:schemeClr val="tx1">
                    <a:tint val="75000"/>
                  </a:schemeClr>
                </a:solidFill>
              </a:defRPr>
            </a:lvl2pPr>
            <a:lvl3pPr marL="1325606" indent="0">
              <a:buNone/>
              <a:defRPr sz="2609">
                <a:solidFill>
                  <a:schemeClr val="tx1">
                    <a:tint val="75000"/>
                  </a:schemeClr>
                </a:solidFill>
              </a:defRPr>
            </a:lvl3pPr>
            <a:lvl4pPr marL="1988409" indent="0">
              <a:buNone/>
              <a:defRPr sz="2320">
                <a:solidFill>
                  <a:schemeClr val="tx1">
                    <a:tint val="75000"/>
                  </a:schemeClr>
                </a:solidFill>
              </a:defRPr>
            </a:lvl4pPr>
            <a:lvl5pPr marL="2651211" indent="0">
              <a:buNone/>
              <a:defRPr sz="2320">
                <a:solidFill>
                  <a:schemeClr val="tx1">
                    <a:tint val="75000"/>
                  </a:schemeClr>
                </a:solidFill>
              </a:defRPr>
            </a:lvl5pPr>
            <a:lvl6pPr marL="3314014" indent="0">
              <a:buNone/>
              <a:defRPr sz="2320">
                <a:solidFill>
                  <a:schemeClr val="tx1">
                    <a:tint val="75000"/>
                  </a:schemeClr>
                </a:solidFill>
              </a:defRPr>
            </a:lvl6pPr>
            <a:lvl7pPr marL="3976817" indent="0">
              <a:buNone/>
              <a:defRPr sz="2320">
                <a:solidFill>
                  <a:schemeClr val="tx1">
                    <a:tint val="75000"/>
                  </a:schemeClr>
                </a:solidFill>
              </a:defRPr>
            </a:lvl7pPr>
            <a:lvl8pPr marL="4639620" indent="0">
              <a:buNone/>
              <a:defRPr sz="2320">
                <a:solidFill>
                  <a:schemeClr val="tx1">
                    <a:tint val="75000"/>
                  </a:schemeClr>
                </a:solidFill>
              </a:defRPr>
            </a:lvl8pPr>
            <a:lvl9pPr marL="5302423" indent="0">
              <a:buNone/>
              <a:defRPr sz="2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4A699-D20A-418D-A8B2-E3CEFE65583B}" type="datetime1">
              <a:rPr kumimoji="1" lang="zh-TW" altLang="en-US" smtClean="0"/>
              <a:pPr/>
              <a:t>2019/12/2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9A1CB-7221-3045-958C-F51CAEE70578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108268" y="5516348"/>
            <a:ext cx="1251189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75470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0988" y="1166904"/>
            <a:ext cx="13925669" cy="153574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98253" y="2915308"/>
            <a:ext cx="6734261" cy="4999665"/>
          </a:xfrm>
        </p:spPr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8298" y="2924680"/>
            <a:ext cx="6734261" cy="4989408"/>
          </a:xfrm>
        </p:spPr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450D5-12E2-40A2-BFE8-1F9162A6F638}" type="datetime1">
              <a:rPr kumimoji="1" lang="zh-TW" altLang="en-US" smtClean="0"/>
              <a:pPr/>
              <a:t>2019/12/2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9A1CB-7221-3045-958C-F51CAEE70578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2107771" y="2677850"/>
            <a:ext cx="1392840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51327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8051" y="1165851"/>
            <a:ext cx="13928606" cy="1531418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98050" y="2927879"/>
            <a:ext cx="6734261" cy="11626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3189" b="0" cap="all" baseline="0">
                <a:solidFill>
                  <a:schemeClr val="accent1"/>
                </a:solidFill>
              </a:defRPr>
            </a:lvl1pPr>
            <a:lvl2pPr marL="662803" indent="0">
              <a:buNone/>
              <a:defRPr sz="2899" b="1"/>
            </a:lvl2pPr>
            <a:lvl3pPr marL="1325606" indent="0">
              <a:buNone/>
              <a:defRPr sz="2609" b="1"/>
            </a:lvl3pPr>
            <a:lvl4pPr marL="1988409" indent="0">
              <a:buNone/>
              <a:defRPr sz="2320" b="1"/>
            </a:lvl4pPr>
            <a:lvl5pPr marL="2651211" indent="0">
              <a:buNone/>
              <a:defRPr sz="2320" b="1"/>
            </a:lvl5pPr>
            <a:lvl6pPr marL="3314014" indent="0">
              <a:buNone/>
              <a:defRPr sz="2320" b="1"/>
            </a:lvl6pPr>
            <a:lvl7pPr marL="3976817" indent="0">
              <a:buNone/>
              <a:defRPr sz="2320" b="1"/>
            </a:lvl7pPr>
            <a:lvl8pPr marL="4639620" indent="0">
              <a:buNone/>
              <a:defRPr sz="2320" b="1"/>
            </a:lvl8pPr>
            <a:lvl9pPr marL="5302423" indent="0">
              <a:buNone/>
              <a:defRPr sz="2320" b="1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98050" y="4094537"/>
            <a:ext cx="6734261" cy="3833851"/>
          </a:xfrm>
        </p:spPr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6255" y="2932887"/>
            <a:ext cx="6734261" cy="116305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3189" b="0" cap="all" baseline="0">
                <a:solidFill>
                  <a:schemeClr val="accent1"/>
                </a:solidFill>
              </a:defRPr>
            </a:lvl1pPr>
            <a:lvl2pPr marL="662803" indent="0">
              <a:buNone/>
              <a:defRPr sz="2899" b="1"/>
            </a:lvl2pPr>
            <a:lvl3pPr marL="1325606" indent="0">
              <a:buNone/>
              <a:defRPr sz="2609" b="1"/>
            </a:lvl3pPr>
            <a:lvl4pPr marL="1988409" indent="0">
              <a:buNone/>
              <a:defRPr sz="2320" b="1"/>
            </a:lvl4pPr>
            <a:lvl5pPr marL="2651211" indent="0">
              <a:buNone/>
              <a:defRPr sz="2320" b="1"/>
            </a:lvl5pPr>
            <a:lvl6pPr marL="3314014" indent="0">
              <a:buNone/>
              <a:defRPr sz="2320" b="1"/>
            </a:lvl6pPr>
            <a:lvl7pPr marL="3976817" indent="0">
              <a:buNone/>
              <a:defRPr sz="2320" b="1"/>
            </a:lvl7pPr>
            <a:lvl8pPr marL="4639620" indent="0">
              <a:buNone/>
              <a:defRPr sz="2320" b="1"/>
            </a:lvl8pPr>
            <a:lvl9pPr marL="5302423" indent="0">
              <a:buNone/>
              <a:defRPr sz="2320" b="1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6255" y="4090510"/>
            <a:ext cx="6734261" cy="3823578"/>
          </a:xfrm>
        </p:spPr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1823-9F06-4A9E-A7D2-2F00E71A637B}" type="datetime1">
              <a:rPr kumimoji="1" lang="zh-TW" altLang="en-US" smtClean="0"/>
              <a:pPr/>
              <a:t>2019/12/2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9A1CB-7221-3045-958C-F51CAEE70578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2107771" y="2677850"/>
            <a:ext cx="1392840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20027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C5911-05C5-4BFB-89C7-4F7F5153C28F}" type="datetime1">
              <a:rPr kumimoji="1" lang="zh-TW" altLang="en-US" smtClean="0"/>
              <a:pPr/>
              <a:t>2019/12/2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9A1CB-7221-3045-958C-F51CAEE70578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2107771" y="2677850"/>
            <a:ext cx="1392840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39070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5138-1500-4492-A33A-38294258F4AF}" type="datetime1">
              <a:rPr kumimoji="1" lang="zh-TW" altLang="en-US" smtClean="0"/>
              <a:pPr/>
              <a:t>2019/12/2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9A1CB-7221-3045-958C-F51CAEE70578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50667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4398" y="1158327"/>
            <a:ext cx="4745141" cy="3257800"/>
          </a:xfrm>
        </p:spPr>
        <p:txBody>
          <a:bodyPr anchor="b">
            <a:normAutofit/>
          </a:bodyPr>
          <a:lstStyle>
            <a:lvl1pPr algn="l">
              <a:defRPr sz="347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2072" y="1158327"/>
            <a:ext cx="8716516" cy="6754220"/>
          </a:xfrm>
        </p:spPr>
        <p:txBody>
          <a:bodyPr anchor="ctr"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4397" y="4647221"/>
            <a:ext cx="4747916" cy="3259342"/>
          </a:xfrm>
        </p:spPr>
        <p:txBody>
          <a:bodyPr/>
          <a:lstStyle>
            <a:lvl1pPr marL="0" indent="0" algn="l">
              <a:buNone/>
              <a:defRPr sz="2320"/>
            </a:lvl1pPr>
            <a:lvl2pPr marL="662803" indent="0">
              <a:buNone/>
              <a:defRPr sz="2030"/>
            </a:lvl2pPr>
            <a:lvl3pPr marL="1325606" indent="0">
              <a:buNone/>
              <a:defRPr sz="1740"/>
            </a:lvl3pPr>
            <a:lvl4pPr marL="1988409" indent="0">
              <a:buNone/>
              <a:defRPr sz="1450"/>
            </a:lvl4pPr>
            <a:lvl5pPr marL="2651211" indent="0">
              <a:buNone/>
              <a:defRPr sz="1450"/>
            </a:lvl5pPr>
            <a:lvl6pPr marL="3314014" indent="0">
              <a:buNone/>
              <a:defRPr sz="1450"/>
            </a:lvl6pPr>
            <a:lvl7pPr marL="3976817" indent="0">
              <a:buNone/>
              <a:defRPr sz="1450"/>
            </a:lvl7pPr>
            <a:lvl8pPr marL="4639620" indent="0">
              <a:buNone/>
              <a:defRPr sz="1450"/>
            </a:lvl8pPr>
            <a:lvl9pPr marL="5302423" indent="0">
              <a:buNone/>
              <a:defRPr sz="145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946EF-D8EE-4740-8B93-3E879B40985C}" type="datetime1">
              <a:rPr kumimoji="1" lang="zh-TW" altLang="en-US" smtClean="0"/>
              <a:pPr/>
              <a:t>2019/12/2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9A1CB-7221-3045-958C-F51CAEE70578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2099629" y="4647220"/>
            <a:ext cx="473990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60408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840265" y="699036"/>
            <a:ext cx="5907012" cy="7465005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871" y="1637533"/>
            <a:ext cx="8020435" cy="2653923"/>
          </a:xfrm>
        </p:spPr>
        <p:txBody>
          <a:bodyPr anchor="b">
            <a:normAutofit/>
          </a:bodyPr>
          <a:lstStyle>
            <a:lvl1pPr>
              <a:defRPr sz="463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778249" y="1627427"/>
            <a:ext cx="4046471" cy="5605279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4639"/>
            </a:lvl1pPr>
            <a:lvl2pPr marL="662803" indent="0">
              <a:buNone/>
              <a:defRPr sz="4059"/>
            </a:lvl2pPr>
            <a:lvl3pPr marL="1325606" indent="0">
              <a:buNone/>
              <a:defRPr sz="3479"/>
            </a:lvl3pPr>
            <a:lvl4pPr marL="1988409" indent="0">
              <a:buNone/>
              <a:defRPr sz="2899"/>
            </a:lvl4pPr>
            <a:lvl5pPr marL="2651211" indent="0">
              <a:buNone/>
              <a:defRPr sz="2899"/>
            </a:lvl5pPr>
            <a:lvl6pPr marL="3314014" indent="0">
              <a:buNone/>
              <a:defRPr sz="2899"/>
            </a:lvl6pPr>
            <a:lvl7pPr marL="3976817" indent="0">
              <a:buNone/>
              <a:defRPr sz="2899"/>
            </a:lvl7pPr>
            <a:lvl8pPr marL="4639620" indent="0">
              <a:buNone/>
              <a:defRPr sz="2899"/>
            </a:lvl8pPr>
            <a:lvl9pPr marL="5302423" indent="0">
              <a:buNone/>
              <a:defRPr sz="2899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2599" y="4560960"/>
            <a:ext cx="8008947" cy="2904962"/>
          </a:xfrm>
        </p:spPr>
        <p:txBody>
          <a:bodyPr>
            <a:normAutofit/>
          </a:bodyPr>
          <a:lstStyle>
            <a:lvl1pPr marL="0" indent="0" algn="l">
              <a:buNone/>
              <a:defRPr sz="2609"/>
            </a:lvl1pPr>
            <a:lvl2pPr marL="662803" indent="0">
              <a:buNone/>
              <a:defRPr sz="2030"/>
            </a:lvl2pPr>
            <a:lvl3pPr marL="1325606" indent="0">
              <a:buNone/>
              <a:defRPr sz="1740"/>
            </a:lvl3pPr>
            <a:lvl4pPr marL="1988409" indent="0">
              <a:buNone/>
              <a:defRPr sz="1450"/>
            </a:lvl4pPr>
            <a:lvl5pPr marL="2651211" indent="0">
              <a:buNone/>
              <a:defRPr sz="1450"/>
            </a:lvl5pPr>
            <a:lvl6pPr marL="3314014" indent="0">
              <a:buNone/>
              <a:defRPr sz="1450"/>
            </a:lvl6pPr>
            <a:lvl7pPr marL="3976817" indent="0">
              <a:buNone/>
              <a:defRPr sz="1450"/>
            </a:lvl7pPr>
            <a:lvl8pPr marL="4639620" indent="0">
              <a:buNone/>
              <a:defRPr sz="1450"/>
            </a:lvl8pPr>
            <a:lvl9pPr marL="5302423" indent="0">
              <a:buNone/>
              <a:defRPr sz="145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098327" y="7930026"/>
            <a:ext cx="8013220" cy="464104"/>
          </a:xfrm>
        </p:spPr>
        <p:txBody>
          <a:bodyPr/>
          <a:lstStyle>
            <a:lvl1pPr algn="l">
              <a:defRPr/>
            </a:lvl1pPr>
          </a:lstStyle>
          <a:p>
            <a:fld id="{D235A68B-4D0E-4EC5-BAD5-EC3ACDCD77C0}" type="datetime1">
              <a:rPr kumimoji="1" lang="zh-TW" altLang="en-US" smtClean="0"/>
              <a:pPr/>
              <a:t>2019/12/2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98327" y="461955"/>
            <a:ext cx="8033013" cy="4652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9A1CB-7221-3045-958C-F51CAEE70578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2098327" y="4557500"/>
            <a:ext cx="80132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60803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27774"/>
            <a:ext cx="17675225" cy="595266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8" b="-1538"/>
          <a:stretch/>
        </p:blipFill>
        <p:spPr bwMode="black">
          <a:xfrm>
            <a:off x="0" y="8881978"/>
            <a:ext cx="17675225" cy="107710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04412" y="1166367"/>
            <a:ext cx="13922248" cy="15211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4412" y="2922346"/>
            <a:ext cx="13922248" cy="5002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51534" y="478961"/>
            <a:ext cx="5075125" cy="448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7C8F0-0065-4B69-AAB1-BDAAB786793C}" type="datetime1">
              <a:rPr kumimoji="1" lang="zh-TW" altLang="en-US" smtClean="0"/>
              <a:pPr/>
              <a:t>2019/12/2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04411" y="477420"/>
            <a:ext cx="8609766" cy="448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5963" y="1158326"/>
            <a:ext cx="1175766" cy="7300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4059">
                <a:solidFill>
                  <a:schemeClr val="accent1"/>
                </a:solidFill>
              </a:defRPr>
            </a:lvl1pPr>
          </a:lstStyle>
          <a:p>
            <a:fld id="{95F9A1CB-7221-3045-958C-F51CAEE70578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884781"/>
            <a:ext cx="17675225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8703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p:hf hdr="0" ftr="0" dt="0"/>
  <p:txStyles>
    <p:titleStyle>
      <a:lvl1pPr algn="l" defTabSz="1325606" rtl="0" eaLnBrk="1" latinLnBrk="0" hangingPunct="1">
        <a:lnSpc>
          <a:spcPct val="90000"/>
        </a:lnSpc>
        <a:spcBef>
          <a:spcPct val="0"/>
        </a:spcBef>
        <a:buNone/>
        <a:defRPr sz="4639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31401" indent="-331401" algn="l" defTabSz="1325606" rtl="0" eaLnBrk="1" latinLnBrk="0" hangingPunct="1">
        <a:lnSpc>
          <a:spcPct val="120000"/>
        </a:lnSpc>
        <a:spcBef>
          <a:spcPts val="14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899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994204" indent="-331401" algn="l" defTabSz="1325606" rtl="0" eaLnBrk="1" latinLnBrk="0" hangingPunct="1">
        <a:lnSpc>
          <a:spcPct val="120000"/>
        </a:lnSpc>
        <a:spcBef>
          <a:spcPts val="72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609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657007" indent="-331401" algn="l" defTabSz="1325606" rtl="0" eaLnBrk="1" latinLnBrk="0" hangingPunct="1">
        <a:lnSpc>
          <a:spcPct val="120000"/>
        </a:lnSpc>
        <a:spcBef>
          <a:spcPts val="72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32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319810" indent="-331401" algn="l" defTabSz="1325606" rtl="0" eaLnBrk="1" latinLnBrk="0" hangingPunct="1">
        <a:lnSpc>
          <a:spcPct val="120000"/>
        </a:lnSpc>
        <a:spcBef>
          <a:spcPts val="72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3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982613" indent="-331401" algn="l" defTabSz="1325606" rtl="0" eaLnBrk="1" latinLnBrk="0" hangingPunct="1">
        <a:lnSpc>
          <a:spcPct val="120000"/>
        </a:lnSpc>
        <a:spcBef>
          <a:spcPts val="72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4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645416" indent="-331401" algn="l" defTabSz="1325606" rtl="0" eaLnBrk="1" latinLnBrk="0" hangingPunct="1">
        <a:lnSpc>
          <a:spcPct val="120000"/>
        </a:lnSpc>
        <a:spcBef>
          <a:spcPts val="72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4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308218" indent="-331401" algn="l" defTabSz="1325606" rtl="0" eaLnBrk="1" latinLnBrk="0" hangingPunct="1">
        <a:lnSpc>
          <a:spcPct val="120000"/>
        </a:lnSpc>
        <a:spcBef>
          <a:spcPts val="72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4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4971021" indent="-331401" algn="l" defTabSz="1325606" rtl="0" eaLnBrk="1" latinLnBrk="0" hangingPunct="1">
        <a:lnSpc>
          <a:spcPct val="120000"/>
        </a:lnSpc>
        <a:spcBef>
          <a:spcPts val="72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4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633824" indent="-331401" algn="l" defTabSz="1325606" rtl="0" eaLnBrk="1" latinLnBrk="0" hangingPunct="1">
        <a:lnSpc>
          <a:spcPct val="120000"/>
        </a:lnSpc>
        <a:spcBef>
          <a:spcPts val="72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4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5606" rtl="0" eaLnBrk="1" latinLnBrk="0" hangingPunct="1">
        <a:defRPr sz="2609" kern="1200">
          <a:solidFill>
            <a:schemeClr val="tx1"/>
          </a:solidFill>
          <a:latin typeface="+mn-lt"/>
          <a:ea typeface="+mn-ea"/>
          <a:cs typeface="+mn-cs"/>
        </a:defRPr>
      </a:lvl1pPr>
      <a:lvl2pPr marL="662803" algn="l" defTabSz="1325606" rtl="0" eaLnBrk="1" latinLnBrk="0" hangingPunct="1">
        <a:defRPr sz="2609" kern="1200">
          <a:solidFill>
            <a:schemeClr val="tx1"/>
          </a:solidFill>
          <a:latin typeface="+mn-lt"/>
          <a:ea typeface="+mn-ea"/>
          <a:cs typeface="+mn-cs"/>
        </a:defRPr>
      </a:lvl2pPr>
      <a:lvl3pPr marL="1325606" algn="l" defTabSz="1325606" rtl="0" eaLnBrk="1" latinLnBrk="0" hangingPunct="1">
        <a:defRPr sz="2609" kern="1200">
          <a:solidFill>
            <a:schemeClr val="tx1"/>
          </a:solidFill>
          <a:latin typeface="+mn-lt"/>
          <a:ea typeface="+mn-ea"/>
          <a:cs typeface="+mn-cs"/>
        </a:defRPr>
      </a:lvl3pPr>
      <a:lvl4pPr marL="1988409" algn="l" defTabSz="1325606" rtl="0" eaLnBrk="1" latinLnBrk="0" hangingPunct="1">
        <a:defRPr sz="2609" kern="1200">
          <a:solidFill>
            <a:schemeClr val="tx1"/>
          </a:solidFill>
          <a:latin typeface="+mn-lt"/>
          <a:ea typeface="+mn-ea"/>
          <a:cs typeface="+mn-cs"/>
        </a:defRPr>
      </a:lvl4pPr>
      <a:lvl5pPr marL="2651211" algn="l" defTabSz="1325606" rtl="0" eaLnBrk="1" latinLnBrk="0" hangingPunct="1">
        <a:defRPr sz="2609" kern="1200">
          <a:solidFill>
            <a:schemeClr val="tx1"/>
          </a:solidFill>
          <a:latin typeface="+mn-lt"/>
          <a:ea typeface="+mn-ea"/>
          <a:cs typeface="+mn-cs"/>
        </a:defRPr>
      </a:lvl5pPr>
      <a:lvl6pPr marL="3314014" algn="l" defTabSz="1325606" rtl="0" eaLnBrk="1" latinLnBrk="0" hangingPunct="1">
        <a:defRPr sz="2609" kern="1200">
          <a:solidFill>
            <a:schemeClr val="tx1"/>
          </a:solidFill>
          <a:latin typeface="+mn-lt"/>
          <a:ea typeface="+mn-ea"/>
          <a:cs typeface="+mn-cs"/>
        </a:defRPr>
      </a:lvl6pPr>
      <a:lvl7pPr marL="3976817" algn="l" defTabSz="1325606" rtl="0" eaLnBrk="1" latinLnBrk="0" hangingPunct="1">
        <a:defRPr sz="2609" kern="1200">
          <a:solidFill>
            <a:schemeClr val="tx1"/>
          </a:solidFill>
          <a:latin typeface="+mn-lt"/>
          <a:ea typeface="+mn-ea"/>
          <a:cs typeface="+mn-cs"/>
        </a:defRPr>
      </a:lvl7pPr>
      <a:lvl8pPr marL="4639620" algn="l" defTabSz="1325606" rtl="0" eaLnBrk="1" latinLnBrk="0" hangingPunct="1">
        <a:defRPr sz="2609" kern="1200">
          <a:solidFill>
            <a:schemeClr val="tx1"/>
          </a:solidFill>
          <a:latin typeface="+mn-lt"/>
          <a:ea typeface="+mn-ea"/>
          <a:cs typeface="+mn-cs"/>
        </a:defRPr>
      </a:lvl8pPr>
      <a:lvl9pPr marL="5302423" algn="l" defTabSz="1325606" rtl="0" eaLnBrk="1" latinLnBrk="0" hangingPunct="1">
        <a:defRPr sz="26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3" Type="http://schemas.openxmlformats.org/officeDocument/2006/relationships/image" Target="../media/image54.jpe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2" Type="http://schemas.openxmlformats.org/officeDocument/2006/relationships/image" Target="../media/image3.jpeg"/><Relationship Id="rId16" Type="http://schemas.openxmlformats.org/officeDocument/2006/relationships/image" Target="../media/image8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11" Type="http://schemas.openxmlformats.org/officeDocument/2006/relationships/image" Target="../media/image79.png"/><Relationship Id="rId5" Type="http://schemas.openxmlformats.org/officeDocument/2006/relationships/image" Target="../media/image73.jpeg"/><Relationship Id="rId15" Type="http://schemas.openxmlformats.org/officeDocument/2006/relationships/image" Target="../media/image83.jpeg"/><Relationship Id="rId10" Type="http://schemas.openxmlformats.org/officeDocument/2006/relationships/image" Target="../media/image78.jpeg"/><Relationship Id="rId4" Type="http://schemas.openxmlformats.org/officeDocument/2006/relationships/image" Target="../media/image43.jpeg"/><Relationship Id="rId9" Type="http://schemas.openxmlformats.org/officeDocument/2006/relationships/image" Target="../media/image77.jpeg"/><Relationship Id="rId14" Type="http://schemas.openxmlformats.org/officeDocument/2006/relationships/image" Target="../media/image8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92.png"/><Relationship Id="rId3" Type="http://schemas.openxmlformats.org/officeDocument/2006/relationships/image" Target="../media/image22.jpeg"/><Relationship Id="rId7" Type="http://schemas.openxmlformats.org/officeDocument/2006/relationships/image" Target="../media/image88.jpeg"/><Relationship Id="rId12" Type="http://schemas.openxmlformats.org/officeDocument/2006/relationships/image" Target="../media/image9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image" Target="../media/image90.jpeg"/><Relationship Id="rId5" Type="http://schemas.openxmlformats.org/officeDocument/2006/relationships/image" Target="../media/image86.jpeg"/><Relationship Id="rId10" Type="http://schemas.openxmlformats.org/officeDocument/2006/relationships/image" Target="../media/image89.jpeg"/><Relationship Id="rId4" Type="http://schemas.openxmlformats.org/officeDocument/2006/relationships/image" Target="../media/image85.jpe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3.jpeg"/><Relationship Id="rId7" Type="http://schemas.openxmlformats.org/officeDocument/2006/relationships/image" Target="../media/image96.png"/><Relationship Id="rId12" Type="http://schemas.openxmlformats.org/officeDocument/2006/relationships/image" Target="../media/image10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100.jpeg"/><Relationship Id="rId5" Type="http://schemas.openxmlformats.org/officeDocument/2006/relationships/image" Target="../media/image95.jpeg"/><Relationship Id="rId10" Type="http://schemas.openxmlformats.org/officeDocument/2006/relationships/image" Target="../media/image99.jpeg"/><Relationship Id="rId4" Type="http://schemas.openxmlformats.org/officeDocument/2006/relationships/image" Target="../media/image94.png"/><Relationship Id="rId9" Type="http://schemas.openxmlformats.org/officeDocument/2006/relationships/image" Target="../media/image9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54.jpe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12" Type="http://schemas.openxmlformats.org/officeDocument/2006/relationships/image" Target="../media/image2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08.png"/><Relationship Id="rId5" Type="http://schemas.openxmlformats.org/officeDocument/2006/relationships/image" Target="../media/image104.png"/><Relationship Id="rId10" Type="http://schemas.openxmlformats.org/officeDocument/2006/relationships/image" Target="../media/image107.png"/><Relationship Id="rId4" Type="http://schemas.openxmlformats.org/officeDocument/2006/relationships/image" Target="../media/image103.pn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27.jpeg"/><Relationship Id="rId7" Type="http://schemas.openxmlformats.org/officeDocument/2006/relationships/image" Target="../media/image1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image" Target="../media/image11.jpeg"/><Relationship Id="rId21" Type="http://schemas.openxmlformats.org/officeDocument/2006/relationships/image" Target="../media/image29.jpe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image" Target="../media/image25.jpeg"/><Relationship Id="rId25" Type="http://schemas.openxmlformats.org/officeDocument/2006/relationships/image" Target="../media/image33.jpeg"/><Relationship Id="rId2" Type="http://schemas.openxmlformats.org/officeDocument/2006/relationships/image" Target="../media/image10.jpeg"/><Relationship Id="rId16" Type="http://schemas.openxmlformats.org/officeDocument/2006/relationships/image" Target="../media/image24.jpe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24" Type="http://schemas.openxmlformats.org/officeDocument/2006/relationships/image" Target="../media/image32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23" Type="http://schemas.openxmlformats.org/officeDocument/2006/relationships/image" Target="../media/image31.jpeg"/><Relationship Id="rId10" Type="http://schemas.openxmlformats.org/officeDocument/2006/relationships/image" Target="../media/image18.jpeg"/><Relationship Id="rId19" Type="http://schemas.openxmlformats.org/officeDocument/2006/relationships/image" Target="../media/image27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Relationship Id="rId22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9.jpe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jpe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hyperlink" Target="&#27745;&#27877;.pptx" TargetMode="External"/><Relationship Id="rId9" Type="http://schemas.openxmlformats.org/officeDocument/2006/relationships/image" Target="../media/image44.png"/><Relationship Id="rId14" Type="http://schemas.openxmlformats.org/officeDocument/2006/relationships/image" Target="../media/image4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0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.jpeg"/><Relationship Id="rId17" Type="http://schemas.openxmlformats.org/officeDocument/2006/relationships/image" Target="../media/image63.jpeg"/><Relationship Id="rId2" Type="http://schemas.openxmlformats.org/officeDocument/2006/relationships/image" Target="../media/image12.jpeg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5" Type="http://schemas.openxmlformats.org/officeDocument/2006/relationships/image" Target="../media/image62.jpe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jpeg"/><Relationship Id="rId14" Type="http://schemas.openxmlformats.org/officeDocument/2006/relationships/image" Target="../media/image6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5.jpeg"/><Relationship Id="rId7" Type="http://schemas.openxmlformats.org/officeDocument/2006/relationships/image" Target="../media/image54.jpeg"/><Relationship Id="rId12" Type="http://schemas.openxmlformats.org/officeDocument/2006/relationships/image" Target="../media/image72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11" Type="http://schemas.openxmlformats.org/officeDocument/2006/relationships/image" Target="../media/image71.jpeg"/><Relationship Id="rId5" Type="http://schemas.openxmlformats.org/officeDocument/2006/relationships/image" Target="../media/image66.jpeg"/><Relationship Id="rId10" Type="http://schemas.openxmlformats.org/officeDocument/2006/relationships/image" Target="../media/image70.jpeg"/><Relationship Id="rId4" Type="http://schemas.openxmlformats.org/officeDocument/2006/relationships/image" Target="../media/image27.jpeg"/><Relationship Id="rId9" Type="http://schemas.openxmlformats.org/officeDocument/2006/relationships/image" Target="../media/image6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5"/>
          <p:cNvSpPr txBox="1">
            <a:spLocks/>
          </p:cNvSpPr>
          <p:nvPr/>
        </p:nvSpPr>
        <p:spPr>
          <a:xfrm>
            <a:off x="4542811" y="1707444"/>
            <a:ext cx="9297879" cy="20299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31401" indent="-331401" algn="l" defTabSz="1325606" rtl="0" eaLnBrk="1" latinLnBrk="0" hangingPunct="1">
              <a:lnSpc>
                <a:spcPct val="120000"/>
              </a:lnSpc>
              <a:spcBef>
                <a:spcPts val="14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99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94204" indent="-331401" algn="l" defTabSz="1325606" rtl="0" eaLnBrk="1" latinLnBrk="0" hangingPunct="1">
              <a:lnSpc>
                <a:spcPct val="120000"/>
              </a:lnSpc>
              <a:spcBef>
                <a:spcPts val="72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609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657007" indent="-331401" algn="l" defTabSz="1325606" rtl="0" eaLnBrk="1" latinLnBrk="0" hangingPunct="1">
              <a:lnSpc>
                <a:spcPct val="120000"/>
              </a:lnSpc>
              <a:spcBef>
                <a:spcPts val="72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32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2319810" indent="-331401" algn="l" defTabSz="1325606" rtl="0" eaLnBrk="1" latinLnBrk="0" hangingPunct="1">
              <a:lnSpc>
                <a:spcPct val="120000"/>
              </a:lnSpc>
              <a:spcBef>
                <a:spcPts val="72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3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982613" indent="-331401" algn="l" defTabSz="1325606" rtl="0" eaLnBrk="1" latinLnBrk="0" hangingPunct="1">
              <a:lnSpc>
                <a:spcPct val="120000"/>
              </a:lnSpc>
              <a:spcBef>
                <a:spcPts val="72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4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3645416" indent="-331401" algn="l" defTabSz="1325606" rtl="0" eaLnBrk="1" latinLnBrk="0" hangingPunct="1">
              <a:lnSpc>
                <a:spcPct val="120000"/>
              </a:lnSpc>
              <a:spcBef>
                <a:spcPts val="72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4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4308218" indent="-331401" algn="l" defTabSz="1325606" rtl="0" eaLnBrk="1" latinLnBrk="0" hangingPunct="1">
              <a:lnSpc>
                <a:spcPct val="120000"/>
              </a:lnSpc>
              <a:spcBef>
                <a:spcPts val="72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4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4971021" indent="-331401" algn="l" defTabSz="1325606" rtl="0" eaLnBrk="1" latinLnBrk="0" hangingPunct="1">
              <a:lnSpc>
                <a:spcPct val="120000"/>
              </a:lnSpc>
              <a:spcBef>
                <a:spcPts val="72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4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5633824" indent="-331401" algn="l" defTabSz="1325606" rtl="0" eaLnBrk="1" latinLnBrk="0" hangingPunct="1">
              <a:lnSpc>
                <a:spcPct val="120000"/>
              </a:lnSpc>
              <a:spcBef>
                <a:spcPts val="72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4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kumimoji="1" lang="zh-TW" altLang="en-US" sz="4800" b="1" dirty="0" smtClean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新北產業園區服務中心</a:t>
            </a:r>
            <a:endParaRPr kumimoji="1" lang="en-US" altLang="zh-TW" sz="4800" b="1" dirty="0" smtClean="0">
              <a:solidFill>
                <a:srgbClr val="0000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kumimoji="1" lang="en-US" altLang="zh-TW" sz="4800" b="1" dirty="0" smtClean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kumimoji="1" lang="zh-TW" altLang="en-US" sz="4800" b="1" dirty="0" smtClean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年度污水處理廠評鑑</a:t>
            </a:r>
            <a:r>
              <a:rPr kumimoji="1" lang="zh-TW" altLang="en-US" sz="4800" b="1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簡報</a:t>
            </a:r>
            <a:endParaRPr lang="zh-TW" altLang="en-US" sz="4800" dirty="0">
              <a:solidFill>
                <a:srgbClr val="0000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橢圓 10"/>
          <p:cNvSpPr/>
          <p:nvPr/>
        </p:nvSpPr>
        <p:spPr bwMode="gray">
          <a:xfrm>
            <a:off x="2756911" y="4720829"/>
            <a:ext cx="4188633" cy="3656607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148106" dir="1857825" algn="ctr" rotWithShape="0">
              <a:srgbClr val="666633">
                <a:alpha val="32001"/>
              </a:srgbClr>
            </a:outerShdw>
          </a:effectLst>
        </p:spPr>
        <p:txBody>
          <a:bodyPr wrap="none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zh-TW" altLang="en-US" smtClean="0">
              <a:solidFill>
                <a:srgbClr val="333389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12" name="橢圓 11"/>
          <p:cNvSpPr/>
          <p:nvPr/>
        </p:nvSpPr>
        <p:spPr bwMode="gray">
          <a:xfrm>
            <a:off x="240116" y="2712821"/>
            <a:ext cx="4274792" cy="3932335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148106" dir="1857825" algn="ctr" rotWithShape="0">
              <a:srgbClr val="666633">
                <a:alpha val="32001"/>
              </a:srgbClr>
            </a:outerShdw>
          </a:effectLst>
        </p:spPr>
        <p:txBody>
          <a:bodyPr wrap="none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zh-TW" altLang="en-US" smtClean="0">
              <a:solidFill>
                <a:srgbClr val="333389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14" name="橢圓 13"/>
          <p:cNvSpPr/>
          <p:nvPr/>
        </p:nvSpPr>
        <p:spPr bwMode="gray">
          <a:xfrm>
            <a:off x="10565520" y="4754200"/>
            <a:ext cx="4274792" cy="3623506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148106" dir="1857825" algn="ctr" rotWithShape="0">
              <a:srgbClr val="666633">
                <a:alpha val="32001"/>
              </a:srgbClr>
            </a:outerShdw>
          </a:effectLst>
        </p:spPr>
        <p:txBody>
          <a:bodyPr wrap="none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zh-TW" altLang="en-US" smtClean="0">
              <a:solidFill>
                <a:srgbClr val="333389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13584277" y="8844939"/>
            <a:ext cx="4277879" cy="6535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kumimoji="1" lang="zh-TW" altLang="en-US" sz="36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技術員 陳鈞豪</a:t>
            </a:r>
            <a:endParaRPr lang="zh-TW" altLang="en-US" sz="3600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橢圓 12"/>
          <p:cNvSpPr/>
          <p:nvPr/>
        </p:nvSpPr>
        <p:spPr bwMode="gray">
          <a:xfrm>
            <a:off x="6572677" y="4445101"/>
            <a:ext cx="4274792" cy="3932335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148106" dir="1857825" algn="ctr" rotWithShape="0">
              <a:srgbClr val="666633">
                <a:alpha val="32001"/>
              </a:srgbClr>
            </a:outerShdw>
          </a:effectLst>
        </p:spPr>
        <p:txBody>
          <a:bodyPr wrap="none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zh-TW" altLang="en-US" smtClean="0">
              <a:solidFill>
                <a:srgbClr val="333389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10" name="橢圓 9"/>
          <p:cNvSpPr/>
          <p:nvPr/>
        </p:nvSpPr>
        <p:spPr bwMode="gray">
          <a:xfrm>
            <a:off x="13327235" y="2712822"/>
            <a:ext cx="4133431" cy="3932334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148106" dir="1857825" algn="ctr" rotWithShape="0">
              <a:srgbClr val="666633">
                <a:alpha val="32001"/>
              </a:srgbClr>
            </a:outerShdw>
          </a:effectLst>
        </p:spPr>
        <p:txBody>
          <a:bodyPr wrap="none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zh-TW" altLang="en-US" smtClean="0">
              <a:solidFill>
                <a:srgbClr val="333389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15" name="內容版面配置區 5"/>
          <p:cNvSpPr txBox="1">
            <a:spLocks/>
          </p:cNvSpPr>
          <p:nvPr/>
        </p:nvSpPr>
        <p:spPr>
          <a:xfrm>
            <a:off x="-143008" y="8850678"/>
            <a:ext cx="3452665" cy="6535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31401" indent="-331401" algn="l" defTabSz="1325606" rtl="0" eaLnBrk="1" latinLnBrk="0" hangingPunct="1">
              <a:lnSpc>
                <a:spcPct val="120000"/>
              </a:lnSpc>
              <a:spcBef>
                <a:spcPts val="14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99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94204" indent="-331401" algn="l" defTabSz="1325606" rtl="0" eaLnBrk="1" latinLnBrk="0" hangingPunct="1">
              <a:lnSpc>
                <a:spcPct val="120000"/>
              </a:lnSpc>
              <a:spcBef>
                <a:spcPts val="72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609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657007" indent="-331401" algn="l" defTabSz="1325606" rtl="0" eaLnBrk="1" latinLnBrk="0" hangingPunct="1">
              <a:lnSpc>
                <a:spcPct val="120000"/>
              </a:lnSpc>
              <a:spcBef>
                <a:spcPts val="72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32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2319810" indent="-331401" algn="l" defTabSz="1325606" rtl="0" eaLnBrk="1" latinLnBrk="0" hangingPunct="1">
              <a:lnSpc>
                <a:spcPct val="120000"/>
              </a:lnSpc>
              <a:spcBef>
                <a:spcPts val="72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3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982613" indent="-331401" algn="l" defTabSz="1325606" rtl="0" eaLnBrk="1" latinLnBrk="0" hangingPunct="1">
              <a:lnSpc>
                <a:spcPct val="120000"/>
              </a:lnSpc>
              <a:spcBef>
                <a:spcPts val="72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4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3645416" indent="-331401" algn="l" defTabSz="1325606" rtl="0" eaLnBrk="1" latinLnBrk="0" hangingPunct="1">
              <a:lnSpc>
                <a:spcPct val="120000"/>
              </a:lnSpc>
              <a:spcBef>
                <a:spcPts val="72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4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4308218" indent="-331401" algn="l" defTabSz="1325606" rtl="0" eaLnBrk="1" latinLnBrk="0" hangingPunct="1">
              <a:lnSpc>
                <a:spcPct val="120000"/>
              </a:lnSpc>
              <a:spcBef>
                <a:spcPts val="72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4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4971021" indent="-331401" algn="l" defTabSz="1325606" rtl="0" eaLnBrk="1" latinLnBrk="0" hangingPunct="1">
              <a:lnSpc>
                <a:spcPct val="120000"/>
              </a:lnSpc>
              <a:spcBef>
                <a:spcPts val="72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4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5633824" indent="-331401" algn="l" defTabSz="1325606" rtl="0" eaLnBrk="1" latinLnBrk="0" hangingPunct="1">
              <a:lnSpc>
                <a:spcPct val="120000"/>
              </a:lnSpc>
              <a:spcBef>
                <a:spcPts val="72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4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kumimoji="1" lang="en-US" altLang="zh-TW" sz="3600" dirty="0" smtClean="0">
                <a:solidFill>
                  <a:srgbClr val="FFC000"/>
                </a:solidFill>
                <a:latin typeface="Bauhaus 93" panose="04030905020B02020C02" pitchFamily="82" charset="0"/>
                <a:ea typeface="標楷體" panose="03000509000000000000" pitchFamily="65" charset="-120"/>
              </a:rPr>
              <a:t>108/12/10</a:t>
            </a:r>
            <a:endParaRPr lang="zh-TW" altLang="en-US" sz="3600" dirty="0">
              <a:solidFill>
                <a:srgbClr val="FFC000"/>
              </a:solidFill>
              <a:latin typeface="Bauhaus 93" panose="04030905020B02020C02" pitchFamily="82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229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360218" y="179645"/>
            <a:ext cx="3575952" cy="7317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13256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99" b="1" i="0" kern="1200" cap="all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sz="4000" dirty="0" smtClean="0">
                <a:solidFill>
                  <a:srgbClr val="00009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污水處理廠</a:t>
            </a:r>
            <a:endParaRPr lang="zh-TW" altLang="en-US" sz="4000" dirty="0">
              <a:solidFill>
                <a:srgbClr val="000099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83559219"/>
              </p:ext>
            </p:extLst>
          </p:nvPr>
        </p:nvGraphicFramePr>
        <p:xfrm>
          <a:off x="360214" y="717137"/>
          <a:ext cx="17021152" cy="240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2992">
                  <a:extLst>
                    <a:ext uri="{9D8B030D-6E8A-4147-A177-3AD203B41FA5}">
                      <a16:colId xmlns:a16="http://schemas.microsoft.com/office/drawing/2014/main" xmlns="" val="1000076766"/>
                    </a:ext>
                  </a:extLst>
                </a:gridCol>
                <a:gridCol w="2200827">
                  <a:extLst>
                    <a:ext uri="{9D8B030D-6E8A-4147-A177-3AD203B41FA5}">
                      <a16:colId xmlns:a16="http://schemas.microsoft.com/office/drawing/2014/main" xmlns="" val="2439372856"/>
                    </a:ext>
                  </a:extLst>
                </a:gridCol>
                <a:gridCol w="4532064">
                  <a:extLst>
                    <a:ext uri="{9D8B030D-6E8A-4147-A177-3AD203B41FA5}">
                      <a16:colId xmlns:a16="http://schemas.microsoft.com/office/drawing/2014/main" xmlns="" val="4126075966"/>
                    </a:ext>
                  </a:extLst>
                </a:gridCol>
                <a:gridCol w="3259654">
                  <a:extLst>
                    <a:ext uri="{9D8B030D-6E8A-4147-A177-3AD203B41FA5}">
                      <a16:colId xmlns:a16="http://schemas.microsoft.com/office/drawing/2014/main" xmlns="" val="831121099"/>
                    </a:ext>
                  </a:extLst>
                </a:gridCol>
                <a:gridCol w="1790333">
                  <a:extLst>
                    <a:ext uri="{9D8B030D-6E8A-4147-A177-3AD203B41FA5}">
                      <a16:colId xmlns:a16="http://schemas.microsoft.com/office/drawing/2014/main" xmlns="" val="387312602"/>
                    </a:ext>
                  </a:extLst>
                </a:gridCol>
                <a:gridCol w="3745282">
                  <a:extLst>
                    <a:ext uri="{9D8B030D-6E8A-4147-A177-3AD203B41FA5}">
                      <a16:colId xmlns:a16="http://schemas.microsoft.com/office/drawing/2014/main" xmlns="" val="3677346271"/>
                    </a:ext>
                  </a:extLst>
                </a:gridCol>
              </a:tblGrid>
              <a:tr h="434577">
                <a:tc gridSpan="6">
                  <a:txBody>
                    <a:bodyPr/>
                    <a:lstStyle/>
                    <a:p>
                      <a:pPr algn="ctr"/>
                      <a:r>
                        <a:rPr lang="zh-TW" altLang="en-US" sz="32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迴轉生物圓盤設備汰舊換新</a:t>
                      </a:r>
                      <a:endParaRPr lang="zh-TW" altLang="en-US" sz="3200" b="1" dirty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2328168959"/>
                  </a:ext>
                </a:extLst>
              </a:tr>
              <a:tr h="4345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年度</a:t>
                      </a:r>
                      <a:endParaRPr lang="zh-TW" altLang="en-US" sz="2400" b="1" dirty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案號</a:t>
                      </a:r>
                      <a:endParaRPr lang="zh-TW" altLang="en-US" sz="2400" b="1" dirty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經費來源</a:t>
                      </a:r>
                      <a:endParaRPr lang="zh-TW" altLang="en-US" sz="2400" b="1" dirty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決標金額</a:t>
                      </a:r>
                      <a:r>
                        <a:rPr lang="en-US" altLang="zh-TW" sz="24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元</a:t>
                      </a:r>
                      <a:r>
                        <a:rPr lang="en-US" altLang="zh-TW" sz="24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2400" b="1" dirty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數量</a:t>
                      </a:r>
                      <a:r>
                        <a:rPr lang="en-US" altLang="zh-TW" sz="24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組</a:t>
                      </a:r>
                      <a:r>
                        <a:rPr lang="en-US" altLang="zh-TW" sz="24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2400" b="1" dirty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辦理情形</a:t>
                      </a:r>
                      <a:endParaRPr lang="zh-TW" altLang="en-US" sz="2400" b="1" dirty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442552349"/>
                  </a:ext>
                </a:extLst>
              </a:tr>
              <a:tr h="43457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106</a:t>
                      </a:r>
                      <a:endParaRPr lang="zh-TW" altLang="en-US" sz="2400" b="1" dirty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108106012</a:t>
                      </a:r>
                      <a:endParaRPr lang="zh-TW" altLang="en-US" sz="24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固定資產預算</a:t>
                      </a:r>
                      <a:endParaRPr lang="zh-TW" altLang="en-US" sz="24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3,816,000</a:t>
                      </a:r>
                      <a:endParaRPr lang="zh-TW" altLang="en-US" sz="2400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endParaRPr lang="zh-TW" altLang="en-US" sz="2400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已完成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937805801"/>
                  </a:ext>
                </a:extLst>
              </a:tr>
              <a:tr h="43457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107</a:t>
                      </a:r>
                      <a:endParaRPr lang="zh-TW" altLang="en-US" sz="2400" b="1" dirty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108107015</a:t>
                      </a:r>
                      <a:endParaRPr lang="zh-TW" altLang="en-US" sz="24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永續工業區潔淨水環境計畫</a:t>
                      </a:r>
                      <a:endParaRPr lang="zh-TW" altLang="en-US" sz="24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16,800,000</a:t>
                      </a:r>
                      <a:endParaRPr lang="zh-TW" altLang="en-US" sz="2400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</a:t>
                      </a:r>
                      <a:endParaRPr lang="zh-TW" altLang="en-US" sz="2400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已完成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3123041917"/>
                  </a:ext>
                </a:extLst>
              </a:tr>
              <a:tr h="43457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108</a:t>
                      </a:r>
                      <a:endParaRPr lang="zh-TW" altLang="en-US" sz="2400" b="1" dirty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108108013</a:t>
                      </a:r>
                      <a:endParaRPr lang="zh-TW" altLang="en-US" sz="24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固定資產預算</a:t>
                      </a:r>
                      <a:endParaRPr lang="zh-TW" altLang="en-US" sz="24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6,388,600</a:t>
                      </a:r>
                      <a:endParaRPr lang="zh-TW" altLang="en-US" sz="2400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lang="zh-TW" altLang="en-US" sz="2400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竣工尚未驗收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82807147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80529921"/>
              </p:ext>
            </p:extLst>
          </p:nvPr>
        </p:nvGraphicFramePr>
        <p:xfrm>
          <a:off x="179740" y="3247791"/>
          <a:ext cx="11425734" cy="2599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2867">
                  <a:extLst>
                    <a:ext uri="{9D8B030D-6E8A-4147-A177-3AD203B41FA5}">
                      <a16:colId xmlns:a16="http://schemas.microsoft.com/office/drawing/2014/main" xmlns="" val="4180038109"/>
                    </a:ext>
                  </a:extLst>
                </a:gridCol>
                <a:gridCol w="5712867">
                  <a:extLst>
                    <a:ext uri="{9D8B030D-6E8A-4147-A177-3AD203B41FA5}">
                      <a16:colId xmlns:a16="http://schemas.microsoft.com/office/drawing/2014/main" xmlns="" val="1700565261"/>
                    </a:ext>
                  </a:extLst>
                </a:gridCol>
              </a:tblGrid>
              <a:tr h="509221">
                <a:tc>
                  <a:txBody>
                    <a:bodyPr/>
                    <a:lstStyle/>
                    <a:p>
                      <a:pPr marL="0" marR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運轉狀況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建議改善</a:t>
                      </a:r>
                      <a:endParaRPr lang="zh-TW" altLang="en-US" sz="3200" b="1" dirty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48067146"/>
                  </a:ext>
                </a:extLst>
              </a:tr>
              <a:tr h="2020564"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FF0000"/>
                        </a:buClr>
                        <a:buFont typeface="Wingdings" panose="05000000000000000000" pitchFamily="2" charset="2"/>
                        <a:buChar char="n"/>
                      </a:pP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廠內共設置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組，民國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78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月開始運轉至今已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endParaRPr lang="en-US" altLang="zh-TW" sz="200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285750" indent="-285750">
                        <a:buClr>
                          <a:srgbClr val="FF0000"/>
                        </a:buClr>
                        <a:buFont typeface="Wingdings" panose="05000000000000000000" pitchFamily="2" charset="2"/>
                        <a:buChar char="n"/>
                      </a:pP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106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~108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年共汰舊換新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組</a:t>
                      </a:r>
                      <a:endParaRPr lang="en-US" altLang="zh-TW" sz="200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285750" indent="-285750">
                        <a:buClr>
                          <a:srgbClr val="FF0000"/>
                        </a:buClr>
                        <a:buFont typeface="Wingdings" panose="05000000000000000000" pitchFamily="2" charset="2"/>
                        <a:buChar char="n"/>
                      </a:pP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仍有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組處於故障停用之狀況，妥善率僅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60%</a:t>
                      </a:r>
                    </a:p>
                    <a:p>
                      <a:pPr marL="285750" indent="-285750">
                        <a:buClr>
                          <a:srgbClr val="FF0000"/>
                        </a:buClr>
                        <a:buFont typeface="Wingdings" panose="05000000000000000000" pitchFamily="2" charset="2"/>
                        <a:buChar char="n"/>
                      </a:pP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有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組雖然可運轉但使用年限已達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年之久</a:t>
                      </a:r>
                      <a:endParaRPr lang="en-US" altLang="zh-TW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Clr>
                          <a:srgbClr val="FF0000"/>
                        </a:buClr>
                        <a:buFont typeface="Wingdings" panose="05000000000000000000" pitchFamily="2" charset="2"/>
                        <a:buChar char="n"/>
                      </a:pP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汰舊換新故障</a:t>
                      </a:r>
                      <a:r>
                        <a:rPr lang="en-US" altLang="zh-TW" sz="20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(12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組</a:t>
                      </a:r>
                      <a:r>
                        <a:rPr lang="en-US" altLang="zh-TW" sz="20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及老舊</a:t>
                      </a:r>
                      <a:r>
                        <a:rPr lang="en-US" altLang="zh-TW" sz="20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RBC (6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組</a:t>
                      </a:r>
                      <a:r>
                        <a:rPr lang="en-US" altLang="zh-TW" sz="20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，以降低本廠未來操作風險。</a:t>
                      </a:r>
                      <a:endParaRPr lang="en-US" altLang="zh-TW" sz="2000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457200" indent="-457200">
                        <a:buClr>
                          <a:srgbClr val="FF0000"/>
                        </a:buClr>
                        <a:buFont typeface="Wingdings" panose="05000000000000000000" pitchFamily="2" charset="2"/>
                        <a:buChar char="n"/>
                      </a:pP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目前廠內放流水雖仍能符合放流水標準，主要是靠初級處理系統化學加藥，汰舊換新後相信必能大幅減少化學加藥量，甚至可不加藥即可符合放流水標準。</a:t>
                      </a: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728055145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61735277"/>
              </p:ext>
            </p:extLst>
          </p:nvPr>
        </p:nvGraphicFramePr>
        <p:xfrm>
          <a:off x="4343395" y="5922819"/>
          <a:ext cx="7347512" cy="3907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4669">
                  <a:extLst>
                    <a:ext uri="{9D8B030D-6E8A-4147-A177-3AD203B41FA5}">
                      <a16:colId xmlns:a16="http://schemas.microsoft.com/office/drawing/2014/main" xmlns="" val="486361125"/>
                    </a:ext>
                  </a:extLst>
                </a:gridCol>
                <a:gridCol w="419318">
                  <a:extLst>
                    <a:ext uri="{9D8B030D-6E8A-4147-A177-3AD203B41FA5}">
                      <a16:colId xmlns:a16="http://schemas.microsoft.com/office/drawing/2014/main" xmlns="" val="4091458213"/>
                    </a:ext>
                  </a:extLst>
                </a:gridCol>
                <a:gridCol w="2071376">
                  <a:extLst>
                    <a:ext uri="{9D8B030D-6E8A-4147-A177-3AD203B41FA5}">
                      <a16:colId xmlns:a16="http://schemas.microsoft.com/office/drawing/2014/main" xmlns="" val="3381379456"/>
                    </a:ext>
                  </a:extLst>
                </a:gridCol>
                <a:gridCol w="2150177">
                  <a:extLst>
                    <a:ext uri="{9D8B030D-6E8A-4147-A177-3AD203B41FA5}">
                      <a16:colId xmlns:a16="http://schemas.microsoft.com/office/drawing/2014/main" xmlns="" val="4081862036"/>
                    </a:ext>
                  </a:extLst>
                </a:gridCol>
                <a:gridCol w="2091972">
                  <a:extLst>
                    <a:ext uri="{9D8B030D-6E8A-4147-A177-3AD203B41FA5}">
                      <a16:colId xmlns:a16="http://schemas.microsoft.com/office/drawing/2014/main" xmlns="" val="832021927"/>
                    </a:ext>
                  </a:extLst>
                </a:gridCol>
              </a:tblGrid>
              <a:tr h="619472">
                <a:tc rowSpan="4">
                  <a:txBody>
                    <a:bodyPr/>
                    <a:lstStyle/>
                    <a:p>
                      <a:pPr algn="ctr"/>
                      <a:r>
                        <a:rPr lang="zh-TW" altLang="en-US" sz="2400" b="1" kern="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迴轉生物圓盤運轉狀態</a:t>
                      </a:r>
                      <a:endParaRPr lang="zh-TW" altLang="en-US" sz="2400" b="1" dirty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正常運轉</a:t>
                      </a:r>
                      <a:endParaRPr lang="zh-TW" altLang="en-US" sz="2000" b="1" dirty="0" smtClean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4A01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4A02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4A04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4A06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4A07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4A08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4A09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4A10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4A11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4A12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4A21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4A24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4A25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4A26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4A33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4A35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4A44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4A45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408185542"/>
                  </a:ext>
                </a:extLst>
              </a:tr>
              <a:tr h="1390303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000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7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4222898172"/>
                  </a:ext>
                </a:extLst>
              </a:tr>
              <a:tr h="619472">
                <a:tc vMerge="1">
                  <a:txBody>
                    <a:bodyPr/>
                    <a:lstStyle/>
                    <a:p>
                      <a:pPr algn="ctr"/>
                      <a:endParaRPr lang="zh-TW" altLang="en-US" sz="16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b="1" kern="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故障停擺</a:t>
                      </a:r>
                      <a:endParaRPr lang="zh-TW" altLang="en-US" sz="2000" b="1" dirty="0" smtClean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4A03</a:t>
                      </a:r>
                      <a:r>
                        <a:rPr lang="zh-TW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4A05</a:t>
                      </a:r>
                      <a:r>
                        <a:rPr lang="zh-TW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4A22</a:t>
                      </a:r>
                      <a:r>
                        <a:rPr lang="zh-TW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4A23</a:t>
                      </a:r>
                      <a:r>
                        <a:rPr lang="zh-TW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4A31</a:t>
                      </a:r>
                      <a:r>
                        <a:rPr lang="zh-TW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4A32</a:t>
                      </a:r>
                      <a:r>
                        <a:rPr lang="zh-TW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4A34</a:t>
                      </a:r>
                      <a:r>
                        <a:rPr lang="zh-TW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4A36</a:t>
                      </a:r>
                      <a:r>
                        <a:rPr lang="zh-TW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4A41</a:t>
                      </a:r>
                      <a:r>
                        <a:rPr lang="zh-TW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4A42</a:t>
                      </a:r>
                      <a:r>
                        <a:rPr lang="zh-TW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4A43</a:t>
                      </a:r>
                      <a:r>
                        <a:rPr lang="zh-TW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4A46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3981736591"/>
                  </a:ext>
                </a:extLst>
              </a:tr>
              <a:tr h="1278203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000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>
                      <a:blip r:embed="rId8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>
                      <a:blip r:embed="rId9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>
                      <a:blip r:embed="rId10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4100402013"/>
                  </a:ext>
                </a:extLst>
              </a:tr>
            </a:tbl>
          </a:graphicData>
        </a:graphic>
      </p:graphicFrame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29942442"/>
              </p:ext>
            </p:extLst>
          </p:nvPr>
        </p:nvGraphicFramePr>
        <p:xfrm>
          <a:off x="179740" y="5902038"/>
          <a:ext cx="4163655" cy="3943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3655">
                  <a:extLst>
                    <a:ext uri="{9D8B030D-6E8A-4147-A177-3AD203B41FA5}">
                      <a16:colId xmlns:a16="http://schemas.microsoft.com/office/drawing/2014/main" xmlns="" val="1093454425"/>
                    </a:ext>
                  </a:extLst>
                </a:gridCol>
              </a:tblGrid>
              <a:tr h="3943688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11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3372281746"/>
                  </a:ext>
                </a:extLst>
              </a:tr>
            </a:tbl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84960310"/>
              </p:ext>
            </p:extLst>
          </p:nvPr>
        </p:nvGraphicFramePr>
        <p:xfrm>
          <a:off x="11441614" y="3224094"/>
          <a:ext cx="6100011" cy="6606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5601">
                  <a:extLst>
                    <a:ext uri="{9D8B030D-6E8A-4147-A177-3AD203B41FA5}">
                      <a16:colId xmlns:a16="http://schemas.microsoft.com/office/drawing/2014/main" xmlns="" val="3398735695"/>
                    </a:ext>
                  </a:extLst>
                </a:gridCol>
                <a:gridCol w="395704">
                  <a:extLst>
                    <a:ext uri="{9D8B030D-6E8A-4147-A177-3AD203B41FA5}">
                      <a16:colId xmlns:a16="http://schemas.microsoft.com/office/drawing/2014/main" xmlns="" val="743883777"/>
                    </a:ext>
                  </a:extLst>
                </a:gridCol>
                <a:gridCol w="2302075">
                  <a:extLst>
                    <a:ext uri="{9D8B030D-6E8A-4147-A177-3AD203B41FA5}">
                      <a16:colId xmlns:a16="http://schemas.microsoft.com/office/drawing/2014/main" xmlns="" val="3381058068"/>
                    </a:ext>
                  </a:extLst>
                </a:gridCol>
                <a:gridCol w="2526631">
                  <a:extLst>
                    <a:ext uri="{9D8B030D-6E8A-4147-A177-3AD203B41FA5}">
                      <a16:colId xmlns:a16="http://schemas.microsoft.com/office/drawing/2014/main" xmlns="" val="2793933675"/>
                    </a:ext>
                  </a:extLst>
                </a:gridCol>
              </a:tblGrid>
              <a:tr h="2202058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108</a:t>
                      </a:r>
                      <a:r>
                        <a:rPr lang="zh-TW" altLang="en-US" sz="2400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年度迴轉生物圓盤設備汰舊換新</a:t>
                      </a:r>
                      <a:endParaRPr lang="zh-TW" altLang="en-US" sz="24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組裝</a:t>
                      </a:r>
                      <a:endParaRPr lang="zh-TW" altLang="en-US" sz="24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12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13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360757909"/>
                  </a:ext>
                </a:extLst>
              </a:tr>
              <a:tr h="220205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查驗</a:t>
                      </a:r>
                      <a:endParaRPr lang="zh-TW" altLang="en-US" sz="24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14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15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242127456"/>
                  </a:ext>
                </a:extLst>
              </a:tr>
              <a:tr h="220205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試運轉</a:t>
                      </a:r>
                      <a:endParaRPr lang="zh-TW" altLang="en-US" sz="24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16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2593545431"/>
                  </a:ext>
                </a:extLst>
              </a:tr>
            </a:tbl>
          </a:graphicData>
        </a:graphic>
      </p:graphicFrame>
      <p:sp>
        <p:nvSpPr>
          <p:cNvPr id="1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6499459" y="9212441"/>
            <a:ext cx="1175766" cy="730072"/>
          </a:xfrm>
        </p:spPr>
        <p:txBody>
          <a:bodyPr/>
          <a:lstStyle/>
          <a:p>
            <a:r>
              <a:rPr kumimoji="1" lang="en-US" altLang="zh-TW" sz="3200" b="1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8</a:t>
            </a:r>
            <a:endParaRPr kumimoji="1" lang="zh-TW" altLang="en-US" sz="3200" b="1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142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6499459" y="9212441"/>
            <a:ext cx="1175766" cy="730072"/>
          </a:xfrm>
        </p:spPr>
        <p:txBody>
          <a:bodyPr/>
          <a:lstStyle/>
          <a:p>
            <a:r>
              <a:rPr kumimoji="1" lang="en-US" altLang="zh-TW" sz="3200" b="1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9</a:t>
            </a:r>
            <a:endParaRPr kumimoji="1" lang="zh-TW" altLang="en-US" sz="3200" b="1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360218" y="179645"/>
            <a:ext cx="5964382" cy="7317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13256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99" b="1" i="0" kern="1200" cap="all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sz="4000" dirty="0" smtClean="0">
                <a:solidFill>
                  <a:srgbClr val="00009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其他創新業務或特殊事件</a:t>
            </a:r>
            <a:endParaRPr lang="zh-TW" altLang="en-US" sz="4000" dirty="0">
              <a:solidFill>
                <a:srgbClr val="000099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20800302"/>
              </p:ext>
            </p:extLst>
          </p:nvPr>
        </p:nvGraphicFramePr>
        <p:xfrm>
          <a:off x="360218" y="1643057"/>
          <a:ext cx="17034975" cy="7777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003">
                  <a:extLst>
                    <a:ext uri="{9D8B030D-6E8A-4147-A177-3AD203B41FA5}">
                      <a16:colId xmlns:a16="http://schemas.microsoft.com/office/drawing/2014/main" xmlns="" val="819281081"/>
                    </a:ext>
                  </a:extLst>
                </a:gridCol>
                <a:gridCol w="3859743">
                  <a:extLst>
                    <a:ext uri="{9D8B030D-6E8A-4147-A177-3AD203B41FA5}">
                      <a16:colId xmlns:a16="http://schemas.microsoft.com/office/drawing/2014/main" xmlns="" val="864174167"/>
                    </a:ext>
                  </a:extLst>
                </a:gridCol>
                <a:gridCol w="3859743">
                  <a:extLst>
                    <a:ext uri="{9D8B030D-6E8A-4147-A177-3AD203B41FA5}">
                      <a16:colId xmlns:a16="http://schemas.microsoft.com/office/drawing/2014/main" xmlns="" val="3947883372"/>
                    </a:ext>
                  </a:extLst>
                </a:gridCol>
                <a:gridCol w="3859743">
                  <a:extLst>
                    <a:ext uri="{9D8B030D-6E8A-4147-A177-3AD203B41FA5}">
                      <a16:colId xmlns:a16="http://schemas.microsoft.com/office/drawing/2014/main" xmlns="" val="2246801335"/>
                    </a:ext>
                  </a:extLst>
                </a:gridCol>
                <a:gridCol w="3859743">
                  <a:extLst>
                    <a:ext uri="{9D8B030D-6E8A-4147-A177-3AD203B41FA5}">
                      <a16:colId xmlns:a16="http://schemas.microsoft.com/office/drawing/2014/main" xmlns="" val="3809298976"/>
                    </a:ext>
                  </a:extLst>
                </a:gridCol>
              </a:tblGrid>
              <a:tr h="3171915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3200" b="1" dirty="0" smtClean="0">
                          <a:solidFill>
                            <a:srgbClr val="0000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園區外</a:t>
                      </a:r>
                      <a:endParaRPr lang="en-US" altLang="zh-TW" sz="3200" b="1" dirty="0" smtClean="0">
                        <a:solidFill>
                          <a:srgbClr val="000099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華康宗楷體W7"/>
                        </a:rPr>
                        <a:t>(</a:t>
                      </a:r>
                      <a:r>
                        <a:rPr kumimoji="0" lang="zh-TW" altLang="en-US" sz="24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華康宗楷體W7"/>
                        </a:rPr>
                        <a:t>河川巡守</a:t>
                      </a:r>
                      <a:r>
                        <a:rPr kumimoji="0" lang="en-US" altLang="zh-TW" sz="24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華康宗楷體W7"/>
                        </a:rPr>
                        <a:t>)</a:t>
                      </a:r>
                      <a:endParaRPr lang="zh-TW" altLang="en-US" sz="2400" b="1" dirty="0" smtClean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endParaRPr lang="zh-TW" altLang="en-US" sz="3200" b="1" dirty="0">
                        <a:solidFill>
                          <a:srgbClr val="000099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7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810385162"/>
                  </a:ext>
                </a:extLst>
              </a:tr>
              <a:tr h="673720">
                <a:tc vMerge="1">
                  <a:txBody>
                    <a:bodyPr/>
                    <a:lstStyle/>
                    <a:p>
                      <a:endParaRPr lang="zh-TW" altLang="en-US" sz="2400" b="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中港大排巡查</a:t>
                      </a:r>
                      <a:endParaRPr lang="en-US" altLang="zh-TW" sz="2400" b="1" dirty="0" smtClean="0">
                        <a:solidFill>
                          <a:srgbClr val="000099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blipFill>
                      <a:blip r:embed="rId8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異常情形</a:t>
                      </a:r>
                      <a:endParaRPr lang="en-US" altLang="zh-TW" sz="2400" b="1" dirty="0" smtClean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blipFill>
                      <a:blip r:embed="rId8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現場檢測</a:t>
                      </a:r>
                      <a:endParaRPr lang="en-US" altLang="zh-TW" sz="2400" b="1" dirty="0" smtClean="0">
                        <a:solidFill>
                          <a:srgbClr val="000099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blipFill>
                      <a:blip r:embed="rId8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通報主管機關</a:t>
                      </a:r>
                      <a:endParaRPr lang="en-US" altLang="zh-TW" sz="2400" b="1" dirty="0" smtClean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blipFill>
                      <a:blip r:embed="rId8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385969617"/>
                  </a:ext>
                </a:extLst>
              </a:tr>
              <a:tr h="3108960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3200" b="1" dirty="0" smtClean="0">
                          <a:solidFill>
                            <a:srgbClr val="0000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園區內</a:t>
                      </a:r>
                      <a:endParaRPr lang="en-US" altLang="zh-TW" sz="3200" b="1" dirty="0" smtClean="0">
                        <a:solidFill>
                          <a:srgbClr val="000099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0" lang="zh-TW" altLang="en-US" sz="24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華康宗楷體W7"/>
                        </a:rPr>
                        <a:t>委託查證</a:t>
                      </a:r>
                      <a:r>
                        <a:rPr kumimoji="0" lang="en-US" altLang="zh-TW" sz="24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華康宗楷體W7"/>
                        </a:rPr>
                        <a:t>)</a:t>
                      </a:r>
                      <a:endParaRPr lang="zh-TW" altLang="en-US" sz="2400" b="1" dirty="0" smtClean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endParaRPr lang="zh-TW" altLang="en-US" sz="3200" b="1" dirty="0">
                        <a:solidFill>
                          <a:srgbClr val="000099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blipFill>
                      <a:blip r:embed="rId9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10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11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12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13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447598641"/>
                  </a:ext>
                </a:extLst>
              </a:tr>
              <a:tr h="607605">
                <a:tc vMerge="1">
                  <a:txBody>
                    <a:bodyPr/>
                    <a:lstStyle/>
                    <a:p>
                      <a:endParaRPr lang="zh-TW" altLang="en-US" sz="24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承受水體巡查</a:t>
                      </a:r>
                      <a:endParaRPr lang="en-US" altLang="zh-TW" sz="2400" b="1" dirty="0" smtClean="0">
                        <a:solidFill>
                          <a:srgbClr val="000099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blipFill>
                      <a:blip r:embed="rId8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異常情形</a:t>
                      </a:r>
                      <a:endParaRPr lang="en-US" altLang="zh-TW" sz="2400" b="1" dirty="0" smtClean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blipFill>
                      <a:blip r:embed="rId8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現場檢測</a:t>
                      </a:r>
                      <a:endParaRPr lang="en-US" altLang="zh-TW" sz="2400" b="1" dirty="0" smtClean="0">
                        <a:solidFill>
                          <a:srgbClr val="000099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blipFill>
                      <a:blip r:embed="rId8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開立查證紀錄</a:t>
                      </a:r>
                      <a:endParaRPr lang="en-US" altLang="zh-TW" sz="2400" b="1" dirty="0" smtClean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函送主管機關</a:t>
                      </a:r>
                      <a:endParaRPr lang="en-US" altLang="zh-TW" sz="2400" b="1" dirty="0" smtClean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blipFill>
                      <a:blip r:embed="rId8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399150544"/>
                  </a:ext>
                </a:extLst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5886826"/>
              </p:ext>
            </p:extLst>
          </p:nvPr>
        </p:nvGraphicFramePr>
        <p:xfrm>
          <a:off x="360217" y="1028424"/>
          <a:ext cx="17034975" cy="592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4975">
                  <a:extLst>
                    <a:ext uri="{9D8B030D-6E8A-4147-A177-3AD203B41FA5}">
                      <a16:colId xmlns:a16="http://schemas.microsoft.com/office/drawing/2014/main" xmlns="" val="1470427411"/>
                    </a:ext>
                  </a:extLst>
                </a:gridCol>
              </a:tblGrid>
              <a:tr h="592789"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華康宗楷體W7"/>
                        </a:rPr>
                        <a:t>潔淨家園</a:t>
                      </a:r>
                      <a:endParaRPr lang="zh-TW" altLang="en-US" sz="32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88873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6884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3"/>
          <p:cNvSpPr txBox="1">
            <a:spLocks/>
          </p:cNvSpPr>
          <p:nvPr/>
        </p:nvSpPr>
        <p:spPr>
          <a:xfrm>
            <a:off x="16499459" y="9212441"/>
            <a:ext cx="1175766" cy="7300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zh-TW"/>
            </a:defPPr>
            <a:lvl1pPr marL="0" algn="r" defTabSz="768004" rtl="0" eaLnBrk="1" latinLnBrk="0" hangingPunct="1">
              <a:defRPr sz="4059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84002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8004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6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6008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0010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04011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013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72016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3200" b="1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10</a:t>
            </a:r>
            <a:endParaRPr kumimoji="1" lang="zh-TW" altLang="en-US" sz="3200" b="1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360218" y="179645"/>
            <a:ext cx="5964382" cy="7317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13256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99" b="1" i="0" kern="1200" cap="all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sz="4000" dirty="0" smtClean="0">
                <a:solidFill>
                  <a:srgbClr val="00009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其他創新業務或特殊事件</a:t>
            </a:r>
            <a:endParaRPr lang="zh-TW" altLang="en-US" sz="4000" dirty="0">
              <a:solidFill>
                <a:srgbClr val="000099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93" t="11725" b="4524"/>
          <a:stretch/>
        </p:blipFill>
        <p:spPr bwMode="auto">
          <a:xfrm>
            <a:off x="1267685" y="2080006"/>
            <a:ext cx="3327751" cy="30068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/>
          <a:srcRect l="20315" b="23973"/>
          <a:stretch/>
        </p:blipFill>
        <p:spPr>
          <a:xfrm>
            <a:off x="4752222" y="2075341"/>
            <a:ext cx="3198449" cy="30109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爆炸 2 11"/>
          <p:cNvSpPr/>
          <p:nvPr/>
        </p:nvSpPr>
        <p:spPr bwMode="auto">
          <a:xfrm rot="868157">
            <a:off x="6594627" y="3770917"/>
            <a:ext cx="2614316" cy="1142982"/>
          </a:xfrm>
          <a:prstGeom prst="irregularSeal2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增加定時開</a:t>
            </a:r>
            <a:r>
              <a:rPr lang="zh-TW" altLang="en-US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關節電</a:t>
            </a:r>
            <a:endParaRPr lang="zh-TW" altLang="en-US" sz="1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9"/>
          <p:cNvSpPr txBox="1">
            <a:spLocks noChangeArrowheads="1"/>
          </p:cNvSpPr>
          <p:nvPr/>
        </p:nvSpPr>
        <p:spPr bwMode="auto">
          <a:xfrm>
            <a:off x="3655705" y="3477707"/>
            <a:ext cx="1879461" cy="46166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u"/>
              <a:defRPr kumimoji="1" sz="2800" b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循環水裝置</a:t>
            </a:r>
          </a:p>
        </p:txBody>
      </p:sp>
      <p:sp>
        <p:nvSpPr>
          <p:cNvPr id="16" name="爆炸 2 15"/>
          <p:cNvSpPr/>
          <p:nvPr/>
        </p:nvSpPr>
        <p:spPr bwMode="auto">
          <a:xfrm rot="763576">
            <a:off x="-31198" y="3893293"/>
            <a:ext cx="2919195" cy="948927"/>
          </a:xfrm>
          <a:prstGeom prst="irregularSeal2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zh-TW" altLang="en-US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月省</a:t>
            </a:r>
            <a:r>
              <a:rPr lang="en-US" altLang="zh-TW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10.5</a:t>
            </a:r>
            <a:r>
              <a:rPr lang="zh-TW" altLang="en-US" sz="1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噸自來水</a:t>
            </a:r>
          </a:p>
          <a:p>
            <a:pPr algn="ctr" eaLnBrk="1" hangingPunct="1">
              <a:defRPr/>
            </a:pPr>
            <a:endParaRPr lang="zh-TW" altLang="en-US" sz="5400" dirty="0">
              <a:solidFill>
                <a:prstClr val="black"/>
              </a:solidFill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7" name="弧形箭號 (下彎) 7"/>
          <p:cNvSpPr>
            <a:spLocks noChangeArrowheads="1"/>
          </p:cNvSpPr>
          <p:nvPr/>
        </p:nvSpPr>
        <p:spPr bwMode="auto">
          <a:xfrm rot="3005745">
            <a:off x="7582094" y="2781637"/>
            <a:ext cx="1576746" cy="683664"/>
          </a:xfrm>
          <a:prstGeom prst="curvedDownArrow">
            <a:avLst>
              <a:gd name="adj1" fmla="val 25079"/>
              <a:gd name="adj2" fmla="val 50171"/>
              <a:gd name="adj3" fmla="val 25000"/>
            </a:avLst>
          </a:prstGeom>
          <a:solidFill>
            <a:srgbClr val="FFC000"/>
          </a:solidFill>
          <a:ln>
            <a:noFill/>
          </a:ln>
          <a:effectLst>
            <a:outerShdw dist="35921" dir="2700000" algn="ctr" rotWithShape="0">
              <a:srgbClr val="808080">
                <a:alpha val="50998"/>
              </a:srgbClr>
            </a:outerShdw>
          </a:effectLst>
          <a:extLst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u"/>
              <a:defRPr kumimoji="1" sz="2800" b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5400" b="0">
              <a:solidFill>
                <a:srgbClr val="FFFF00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18941552"/>
              </p:ext>
            </p:extLst>
          </p:nvPr>
        </p:nvGraphicFramePr>
        <p:xfrm>
          <a:off x="10172701" y="6201151"/>
          <a:ext cx="6914641" cy="3244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4641">
                  <a:extLst>
                    <a:ext uri="{9D8B030D-6E8A-4147-A177-3AD203B41FA5}">
                      <a16:colId xmlns:a16="http://schemas.microsoft.com/office/drawing/2014/main" xmlns="" val="1847925592"/>
                    </a:ext>
                  </a:extLst>
                </a:gridCol>
              </a:tblGrid>
              <a:tr h="3244266"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新北市政府水利局「</a:t>
                      </a:r>
                      <a:r>
                        <a:rPr lang="zh-TW" altLang="en-US" sz="24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中港大排改善暨河廊環境營造工程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」利用雨水、深層地下水、自來水及新北產業園區污水處理廠經二級處理之放流水等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種水源相互調配運用。</a:t>
                      </a:r>
                      <a:endParaRPr lang="en-US" altLang="zh-TW" sz="240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本園區污水處理廠</a:t>
                      </a:r>
                      <a:r>
                        <a:rPr lang="zh-TW" altLang="en-US" sz="24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放流水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輸送至</a:t>
                      </a:r>
                      <a:r>
                        <a:rPr lang="zh-TW" altLang="en-US" sz="24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水利局高級處理廠處理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後抽送至上游自立街河段沿線規劃之</a:t>
                      </a:r>
                      <a:r>
                        <a:rPr lang="zh-TW" altLang="en-US" sz="24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親水廊道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TW" altLang="en-US" sz="24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凹灣碼頭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TW" altLang="en-US" sz="24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划船河道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TW" altLang="en-US" sz="24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願景館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TW" altLang="en-US" sz="24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生態滯洪池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等景觀設施，提昇水資源再利用之價值。</a:t>
                      </a:r>
                    </a:p>
                  </a:txBody>
                  <a:tcP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474004036"/>
                  </a:ext>
                </a:extLst>
              </a:tr>
            </a:tbl>
          </a:graphicData>
        </a:graphic>
      </p:graphicFrame>
      <p:sp>
        <p:nvSpPr>
          <p:cNvPr id="19" name="橢圓 18"/>
          <p:cNvSpPr/>
          <p:nvPr/>
        </p:nvSpPr>
        <p:spPr>
          <a:xfrm>
            <a:off x="9666777" y="3218304"/>
            <a:ext cx="3239341" cy="2982847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14081977" y="3178662"/>
            <a:ext cx="3239341" cy="2982847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11757388" y="1883077"/>
            <a:ext cx="3239341" cy="2982847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橢圓 23"/>
          <p:cNvSpPr/>
          <p:nvPr/>
        </p:nvSpPr>
        <p:spPr>
          <a:xfrm>
            <a:off x="622369" y="5759603"/>
            <a:ext cx="3239341" cy="2982847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5903700" y="6594630"/>
            <a:ext cx="3239341" cy="2982847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弧形向右箭號 20"/>
          <p:cNvSpPr>
            <a:spLocks noChangeArrowheads="1"/>
          </p:cNvSpPr>
          <p:nvPr/>
        </p:nvSpPr>
        <p:spPr bwMode="auto">
          <a:xfrm rot="2063171">
            <a:off x="697459" y="2389145"/>
            <a:ext cx="712320" cy="1408092"/>
          </a:xfrm>
          <a:prstGeom prst="curvedRightArrow">
            <a:avLst>
              <a:gd name="adj1" fmla="val 24963"/>
              <a:gd name="adj2" fmla="val 49936"/>
              <a:gd name="adj3" fmla="val 25000"/>
            </a:avLst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9" rIns="121917" bIns="60959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u"/>
              <a:defRPr kumimoji="1" sz="2800" b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None/>
              <a:defRPr/>
            </a:pPr>
            <a:endParaRPr lang="zh-TW" altLang="en-US" sz="5400" b="0">
              <a:solidFill>
                <a:srgbClr val="000000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34629606"/>
              </p:ext>
            </p:extLst>
          </p:nvPr>
        </p:nvGraphicFramePr>
        <p:xfrm>
          <a:off x="3123689" y="7226667"/>
          <a:ext cx="3369605" cy="2061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9605">
                  <a:extLst>
                    <a:ext uri="{9D8B030D-6E8A-4147-A177-3AD203B41FA5}">
                      <a16:colId xmlns:a16="http://schemas.microsoft.com/office/drawing/2014/main" xmlns="" val="2650302241"/>
                    </a:ext>
                  </a:extLst>
                </a:gridCol>
              </a:tblGrid>
              <a:tr h="2061209"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污泥脫水機冷卻水每日使用量約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40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噸，經改善約可回收自來水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18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噸，污泥脫水機每日約節省自來水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噸。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1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4014150098"/>
                  </a:ext>
                </a:extLst>
              </a:tr>
            </a:tbl>
          </a:graphicData>
        </a:graphic>
      </p:graphicFrame>
      <p:sp>
        <p:nvSpPr>
          <p:cNvPr id="22" name="圓角矩形 21"/>
          <p:cNvSpPr/>
          <p:nvPr/>
        </p:nvSpPr>
        <p:spPr>
          <a:xfrm>
            <a:off x="2522885" y="1214498"/>
            <a:ext cx="4423424" cy="849412"/>
          </a:xfrm>
          <a:prstGeom prst="round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40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再生利用</a:t>
            </a:r>
            <a:r>
              <a:rPr lang="en-US" altLang="zh-TW" sz="40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實驗室</a:t>
            </a:r>
          </a:p>
        </p:txBody>
      </p:sp>
      <p:sp>
        <p:nvSpPr>
          <p:cNvPr id="26" name="圓角矩形 25"/>
          <p:cNvSpPr/>
          <p:nvPr/>
        </p:nvSpPr>
        <p:spPr>
          <a:xfrm>
            <a:off x="3861710" y="5776445"/>
            <a:ext cx="5092041" cy="849412"/>
          </a:xfrm>
          <a:prstGeom prst="round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40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再生利用</a:t>
            </a:r>
            <a:r>
              <a:rPr lang="en-US" altLang="zh-TW" sz="40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機械設備</a:t>
            </a:r>
            <a:endParaRPr lang="zh-TW" altLang="en-US" sz="4000" b="1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圓角矩形 26"/>
          <p:cNvSpPr/>
          <p:nvPr/>
        </p:nvSpPr>
        <p:spPr>
          <a:xfrm>
            <a:off x="10831037" y="971344"/>
            <a:ext cx="5092041" cy="849412"/>
          </a:xfrm>
          <a:prstGeom prst="round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40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再生利用</a:t>
            </a:r>
            <a:r>
              <a:rPr lang="en-US" altLang="zh-TW" sz="40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放流水</a:t>
            </a:r>
            <a:endParaRPr lang="zh-TW" altLang="en-US" sz="4000" b="1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912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360218" y="179645"/>
            <a:ext cx="5964382" cy="7317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13256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99" b="1" i="0" kern="1200" cap="all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sz="4000" dirty="0" smtClean="0">
                <a:solidFill>
                  <a:srgbClr val="FFC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其他創新業務或特殊事件</a:t>
            </a:r>
            <a:endParaRPr lang="zh-TW" altLang="en-US" sz="4000" dirty="0">
              <a:solidFill>
                <a:srgbClr val="FFC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投影片編號版面配置區 3"/>
          <p:cNvSpPr txBox="1">
            <a:spLocks/>
          </p:cNvSpPr>
          <p:nvPr/>
        </p:nvSpPr>
        <p:spPr>
          <a:xfrm>
            <a:off x="16499459" y="9212441"/>
            <a:ext cx="1175766" cy="7300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zh-TW"/>
            </a:defPPr>
            <a:lvl1pPr marL="0" algn="r" defTabSz="768004" rtl="0" eaLnBrk="1" latinLnBrk="0" hangingPunct="1">
              <a:defRPr sz="4059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84002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8004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6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6008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0010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04011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013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72016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3200" b="1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11</a:t>
            </a:r>
            <a:endParaRPr kumimoji="1" lang="zh-TW" altLang="en-US" sz="3200" b="1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2309285" y="1897468"/>
            <a:ext cx="2728383" cy="41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9" rIns="121917" bIns="60959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1867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kumimoji="0" lang="zh-TW" altLang="en-US" sz="1867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kumimoji="0" lang="zh-TW" altLang="en-US" sz="1867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" name="群組 1"/>
          <p:cNvGrpSpPr>
            <a:grpSpLocks/>
          </p:cNvGrpSpPr>
          <p:nvPr/>
        </p:nvGrpSpPr>
        <p:grpSpPr bwMode="auto">
          <a:xfrm>
            <a:off x="7426945" y="107958"/>
            <a:ext cx="2801442" cy="5034780"/>
            <a:chOff x="3310620" y="975893"/>
            <a:chExt cx="1042416" cy="1139952"/>
          </a:xfrm>
        </p:grpSpPr>
        <p:grpSp>
          <p:nvGrpSpPr>
            <p:cNvPr id="12" name="橢圓 28"/>
            <p:cNvGrpSpPr>
              <a:grpSpLocks/>
            </p:cNvGrpSpPr>
            <p:nvPr/>
          </p:nvGrpSpPr>
          <p:grpSpPr bwMode="auto">
            <a:xfrm>
              <a:off x="3310620" y="975893"/>
              <a:ext cx="1024128" cy="505968"/>
              <a:chOff x="2999232" y="762000"/>
              <a:chExt cx="1024128" cy="505968"/>
            </a:xfrm>
          </p:grpSpPr>
          <p:pic>
            <p:nvPicPr>
              <p:cNvPr id="19" name="橢圓 28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9232" y="762000"/>
                <a:ext cx="1024128" cy="5059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 Box 40"/>
              <p:cNvSpPr txBox="1">
                <a:spLocks noChangeArrowheads="1"/>
              </p:cNvSpPr>
              <p:nvPr/>
            </p:nvSpPr>
            <p:spPr bwMode="auto">
              <a:xfrm>
                <a:off x="3195370" y="857437"/>
                <a:ext cx="641763" cy="267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1917" tIns="60959" rIns="121917" bIns="60959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zh-TW" altLang="en-US" sz="3200" b="1" dirty="0" smtClean="0">
                    <a:solidFill>
                      <a:srgbClr val="000099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陶土 </a:t>
                </a:r>
                <a:r>
                  <a:rPr kumimoji="0" lang="en-US" altLang="zh-TW" sz="3200" b="1" dirty="0" smtClean="0">
                    <a:solidFill>
                      <a:srgbClr val="000099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49</a:t>
                </a:r>
                <a:r>
                  <a:rPr kumimoji="0" lang="en-US" altLang="zh-TW" sz="3200" b="1" dirty="0">
                    <a:solidFill>
                      <a:srgbClr val="000099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%</a:t>
                </a:r>
                <a:endParaRPr kumimoji="0" lang="zh-TW" altLang="en-US" sz="32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橢圓 30"/>
            <p:cNvGrpSpPr>
              <a:grpSpLocks/>
            </p:cNvGrpSpPr>
            <p:nvPr/>
          </p:nvGrpSpPr>
          <p:grpSpPr bwMode="auto">
            <a:xfrm>
              <a:off x="3316716" y="1292885"/>
              <a:ext cx="1024128" cy="499872"/>
              <a:chOff x="3005328" y="1078992"/>
              <a:chExt cx="1024128" cy="499872"/>
            </a:xfrm>
          </p:grpSpPr>
          <p:pic>
            <p:nvPicPr>
              <p:cNvPr id="17" name="橢圓 30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5328" y="1078992"/>
                <a:ext cx="1024128" cy="499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 Box 43"/>
              <p:cNvSpPr txBox="1">
                <a:spLocks noChangeArrowheads="1"/>
              </p:cNvSpPr>
              <p:nvPr/>
            </p:nvSpPr>
            <p:spPr bwMode="auto">
              <a:xfrm>
                <a:off x="3201051" y="1178316"/>
                <a:ext cx="641763" cy="262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1917" tIns="60959" rIns="121917" bIns="60959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zh-TW" altLang="en-US" sz="32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污泥 </a:t>
                </a:r>
                <a:r>
                  <a:rPr kumimoji="0" lang="en-US" altLang="zh-TW" sz="32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1</a:t>
                </a:r>
                <a:r>
                  <a:rPr kumimoji="0" lang="en-US" altLang="zh-TW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%</a:t>
                </a:r>
                <a:endParaRPr kumimoji="0" lang="zh-TW" alt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" name="橢圓 31"/>
            <p:cNvGrpSpPr>
              <a:grpSpLocks/>
            </p:cNvGrpSpPr>
            <p:nvPr/>
          </p:nvGrpSpPr>
          <p:grpSpPr bwMode="auto">
            <a:xfrm>
              <a:off x="3328908" y="1609877"/>
              <a:ext cx="1024128" cy="505968"/>
              <a:chOff x="3017520" y="1395984"/>
              <a:chExt cx="1024128" cy="505968"/>
            </a:xfrm>
          </p:grpSpPr>
          <p:pic>
            <p:nvPicPr>
              <p:cNvPr id="15" name="橢圓 31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7520" y="1395984"/>
                <a:ext cx="1024128" cy="5059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 Box 46"/>
              <p:cNvSpPr txBox="1">
                <a:spLocks noChangeArrowheads="1"/>
              </p:cNvSpPr>
              <p:nvPr/>
            </p:nvSpPr>
            <p:spPr bwMode="auto">
              <a:xfrm>
                <a:off x="3212699" y="1496756"/>
                <a:ext cx="641763" cy="262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1917" tIns="60959" rIns="121917" bIns="60959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zh-TW" altLang="en-US" sz="3200" b="1" dirty="0" smtClean="0">
                    <a:solidFill>
                      <a:srgbClr val="000099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水 </a:t>
                </a:r>
                <a:r>
                  <a:rPr kumimoji="0" lang="en-US" altLang="zh-TW" sz="3200" b="1" dirty="0" smtClean="0">
                    <a:solidFill>
                      <a:srgbClr val="000099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50</a:t>
                </a:r>
                <a:r>
                  <a:rPr kumimoji="0" lang="en-US" altLang="zh-TW" sz="3200" b="1" dirty="0">
                    <a:solidFill>
                      <a:srgbClr val="000099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%</a:t>
                </a:r>
                <a:endParaRPr kumimoji="0" lang="zh-TW" altLang="en-US" sz="32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3" name="Text Box 33"/>
          <p:cNvSpPr txBox="1">
            <a:spLocks noChangeArrowheads="1"/>
          </p:cNvSpPr>
          <p:nvPr/>
        </p:nvSpPr>
        <p:spPr bwMode="auto">
          <a:xfrm>
            <a:off x="10220027" y="894278"/>
            <a:ext cx="2469919" cy="200638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xtLst/>
        </p:spPr>
        <p:txBody>
          <a:bodyPr lIns="121917" tIns="60959" rIns="121917" bIns="60959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溫度</a:t>
            </a:r>
            <a:r>
              <a:rPr kumimoji="0" lang="en-US" altLang="zh-TW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1220</a:t>
            </a:r>
            <a:r>
              <a:rPr kumimoji="0" lang="zh-TW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℃</a:t>
            </a:r>
            <a:endParaRPr kumimoji="0" lang="en-US" altLang="zh-TW" sz="2800" b="1" dirty="0" smtClean="0">
              <a:solidFill>
                <a:srgbClr val="000099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kumimoji="0" lang="zh-TW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燒結</a:t>
            </a:r>
            <a:r>
              <a:rPr kumimoji="0" lang="en-US" altLang="zh-TW" sz="2800" b="1" dirty="0">
                <a:solidFill>
                  <a:srgbClr val="0000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</a:t>
            </a:r>
            <a:r>
              <a:rPr kumimoji="0" lang="zh-TW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小時</a:t>
            </a:r>
            <a:endParaRPr kumimoji="0" lang="en-US" altLang="zh-TW" sz="2800" b="1" dirty="0">
              <a:solidFill>
                <a:srgbClr val="000099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/>
            <a:r>
              <a:rPr kumimoji="0" lang="zh-TW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數量</a:t>
            </a:r>
            <a:r>
              <a:rPr kumimoji="0" lang="en-US" altLang="zh-TW" sz="2800" b="1" dirty="0">
                <a:solidFill>
                  <a:srgbClr val="0000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700</a:t>
            </a:r>
            <a:r>
              <a:rPr kumimoji="0" lang="zh-TW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</a:t>
            </a:r>
          </a:p>
        </p:txBody>
      </p:sp>
      <p:pic>
        <p:nvPicPr>
          <p:cNvPr id="24" name="圖片 23">
            <a:extLst/>
          </p:cNvPr>
          <p:cNvPicPr>
            <a:picLocks noChangeAspect="1"/>
          </p:cNvPicPr>
          <p:nvPr/>
        </p:nvPicPr>
        <p:blipFill>
          <a:blip r:embed="rId7" cstate="screen">
            <a:extLst/>
          </a:blip>
          <a:stretch>
            <a:fillRect/>
          </a:stretch>
        </p:blipFill>
        <p:spPr>
          <a:xfrm>
            <a:off x="12233882" y="313642"/>
            <a:ext cx="5060029" cy="419661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00295498"/>
              </p:ext>
            </p:extLst>
          </p:nvPr>
        </p:nvGraphicFramePr>
        <p:xfrm>
          <a:off x="805849" y="2805042"/>
          <a:ext cx="6479679" cy="1360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5136">
                  <a:extLst>
                    <a:ext uri="{9D8B030D-6E8A-4147-A177-3AD203B41FA5}">
                      <a16:colId xmlns:a16="http://schemas.microsoft.com/office/drawing/2014/main" xmlns="" val="3409474078"/>
                    </a:ext>
                  </a:extLst>
                </a:gridCol>
                <a:gridCol w="4774543">
                  <a:extLst>
                    <a:ext uri="{9D8B030D-6E8A-4147-A177-3AD203B41FA5}">
                      <a16:colId xmlns:a16="http://schemas.microsoft.com/office/drawing/2014/main" xmlns="" val="2120456114"/>
                    </a:ext>
                  </a:extLst>
                </a:gridCol>
              </a:tblGrid>
              <a:tr h="1360949">
                <a:tc>
                  <a:txBody>
                    <a:bodyPr/>
                    <a:lstStyle/>
                    <a:p>
                      <a:pPr marL="0" marR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鯨魚花器製作試驗</a:t>
                      </a:r>
                    </a:p>
                  </a:txBody>
                  <a:tcPr anchor="ctr">
                    <a:blipFill>
                      <a:blip r:embed="rId8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2400" b="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華康宗楷體W7(P)"/>
                        </a:rPr>
                        <a:t>鯨魚盆栽為污水處理廠所產生的一般污泥與白陶土混和後，燒製成鯨魚造型的器具。</a:t>
                      </a:r>
                    </a:p>
                  </a:txBody>
                  <a:tcPr>
                    <a:blipFill>
                      <a:blip r:embed="rId9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157352831"/>
                  </a:ext>
                </a:extLst>
              </a:tr>
            </a:tbl>
          </a:graphicData>
        </a:graphic>
      </p:graphicFrame>
      <p:pic>
        <p:nvPicPr>
          <p:cNvPr id="32" name="圖片 31"/>
          <p:cNvPicPr>
            <a:picLocks noChangeAspect="1"/>
          </p:cNvPicPr>
          <p:nvPr/>
        </p:nvPicPr>
        <p:blipFill rotWithShape="1">
          <a:blip r:embed="rId10" cstate="screen">
            <a:extLst/>
          </a:blip>
          <a:srcRect t="267" r="6680"/>
          <a:stretch/>
        </p:blipFill>
        <p:spPr>
          <a:xfrm>
            <a:off x="7247135" y="4900807"/>
            <a:ext cx="6654127" cy="4519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" name="橢圓 33"/>
          <p:cNvSpPr/>
          <p:nvPr/>
        </p:nvSpPr>
        <p:spPr>
          <a:xfrm>
            <a:off x="13804121" y="5647072"/>
            <a:ext cx="3741706" cy="3382458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爆炸 2 28"/>
          <p:cNvSpPr>
            <a:spLocks noChangeArrowheads="1"/>
          </p:cNvSpPr>
          <p:nvPr/>
        </p:nvSpPr>
        <p:spPr bwMode="auto">
          <a:xfrm>
            <a:off x="14239591" y="7797353"/>
            <a:ext cx="2967907" cy="1691602"/>
          </a:xfrm>
          <a:prstGeom prst="irregularSeal2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 lIns="121917" tIns="60959" rIns="121917" bIns="60959"/>
          <a:lstStyle/>
          <a:p>
            <a:pPr algn="ctr">
              <a:defRPr/>
            </a:pPr>
            <a:endParaRPr lang="zh-TW" altLang="en-US" sz="5400">
              <a:solidFill>
                <a:prstClr val="black"/>
              </a:solidFill>
              <a:ea typeface="標楷體" pitchFamily="65" charset="-120"/>
            </a:endParaRPr>
          </a:p>
        </p:txBody>
      </p:sp>
      <p:sp>
        <p:nvSpPr>
          <p:cNvPr id="30" name="文字方塊 18"/>
          <p:cNvSpPr txBox="1">
            <a:spLocks noChangeArrowheads="1"/>
          </p:cNvSpPr>
          <p:nvPr/>
        </p:nvSpPr>
        <p:spPr bwMode="auto">
          <a:xfrm>
            <a:off x="14592861" y="8352424"/>
            <a:ext cx="2261365" cy="67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</a:t>
            </a:r>
            <a:r>
              <a:rPr lang="en-US" altLang="zh-TW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污泥及枯葉量，逐層堆疊</a:t>
            </a:r>
            <a:endParaRPr lang="zh-TW" altLang="en-US" sz="1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83475697"/>
              </p:ext>
            </p:extLst>
          </p:nvPr>
        </p:nvGraphicFramePr>
        <p:xfrm>
          <a:off x="586757" y="4849085"/>
          <a:ext cx="6660378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038">
                  <a:extLst>
                    <a:ext uri="{9D8B030D-6E8A-4147-A177-3AD203B41FA5}">
                      <a16:colId xmlns:a16="http://schemas.microsoft.com/office/drawing/2014/main" xmlns="" val="1847099940"/>
                    </a:ext>
                  </a:extLst>
                </a:gridCol>
                <a:gridCol w="757448">
                  <a:extLst>
                    <a:ext uri="{9D8B030D-6E8A-4147-A177-3AD203B41FA5}">
                      <a16:colId xmlns:a16="http://schemas.microsoft.com/office/drawing/2014/main" xmlns="" val="497294278"/>
                    </a:ext>
                  </a:extLst>
                </a:gridCol>
                <a:gridCol w="4512892">
                  <a:extLst>
                    <a:ext uri="{9D8B030D-6E8A-4147-A177-3AD203B41FA5}">
                      <a16:colId xmlns:a16="http://schemas.microsoft.com/office/drawing/2014/main" xmlns="" val="1072952716"/>
                    </a:ext>
                  </a:extLst>
                </a:gridCol>
              </a:tblGrid>
              <a:tr h="794997">
                <a:tc rowSpan="3">
                  <a:txBody>
                    <a:bodyPr/>
                    <a:lstStyle/>
                    <a:p>
                      <a:pPr marL="0" marR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堆肥</a:t>
                      </a:r>
                      <a:r>
                        <a:rPr kumimoji="0" lang="en-US" altLang="zh-TW" sz="28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  <a:r>
                        <a:rPr kumimoji="0" lang="zh-TW" altLang="en-US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枯枝、枯葉及污泥混合腐植</a:t>
                      </a:r>
                      <a:r>
                        <a:rPr kumimoji="0" lang="zh-TW" altLang="en-US" sz="28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再利用</a:t>
                      </a:r>
                    </a:p>
                  </a:txBody>
                  <a:tcPr anchor="ctr">
                    <a:blipFill>
                      <a:blip r:embed="rId1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目的</a:t>
                      </a:r>
                      <a:endParaRPr lang="zh-TW" altLang="en-US" sz="2400" b="1" dirty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blipFill>
                      <a:blip r:embed="rId9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將含有豐富有機肥份之生物污泥進行再利用，將可解決大量污泥處置問題</a:t>
                      </a:r>
                      <a:endParaRPr lang="zh-TW" altLang="en-US" sz="2400" dirty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1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367998188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方法</a:t>
                      </a:r>
                    </a:p>
                  </a:txBody>
                  <a:tcPr anchor="ctr">
                    <a:blipFill>
                      <a:blip r:embed="rId9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腐植污泥量及混合之枯葉量</a:t>
                      </a:r>
                      <a:r>
                        <a:rPr lang="en-US" altLang="zh-TW" sz="2400" b="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400" b="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約</a:t>
                      </a:r>
                      <a:r>
                        <a:rPr lang="en-US" altLang="zh-TW" sz="2400" b="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3.5</a:t>
                      </a:r>
                      <a:r>
                        <a:rPr lang="zh-TW" altLang="en-US" sz="2400" b="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公噸污泥量、</a:t>
                      </a:r>
                      <a:r>
                        <a:rPr lang="en-US" altLang="zh-TW" sz="2400" b="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0.4</a:t>
                      </a:r>
                      <a:r>
                        <a:rPr lang="zh-TW" altLang="en-US" sz="2400" b="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公噸枯葉量</a:t>
                      </a:r>
                      <a:r>
                        <a:rPr lang="en-US" altLang="zh-TW" sz="2400" b="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2400" b="0" dirty="0" smtClean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defRPr/>
                      </a:pPr>
                      <a:r>
                        <a:rPr lang="zh-TW" altLang="en-US" sz="2400" b="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將含有豐富有機肥份之生物污泥進行再利用</a:t>
                      </a:r>
                      <a:endParaRPr lang="zh-TW" altLang="en-US" sz="2400" b="0" dirty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1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8903714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80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結果</a:t>
                      </a:r>
                    </a:p>
                  </a:txBody>
                  <a:tcPr anchor="ctr">
                    <a:blipFill>
                      <a:blip r:embed="rId9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堆肥植腐之土壤是一種</a:t>
                      </a:r>
                      <a:r>
                        <a:rPr kumimoji="0" lang="zh-TW" altLang="en-US" sz="2400" b="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天然肥料</a:t>
                      </a:r>
                      <a:r>
                        <a:rPr kumimoji="0" lang="en-US" altLang="zh-TW" sz="2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,</a:t>
                      </a:r>
                      <a:r>
                        <a:rPr kumimoji="0" lang="zh-TW" altLang="en-US" sz="2400" b="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有益</a:t>
                      </a:r>
                      <a:r>
                        <a:rPr kumimoji="0" lang="zh-TW" altLang="en-US" sz="2400" b="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植物迅速生長</a:t>
                      </a:r>
                      <a:r>
                        <a:rPr kumimoji="0" lang="en-US" altLang="zh-TW" sz="2400" b="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,</a:t>
                      </a:r>
                      <a:r>
                        <a:rPr kumimoji="0" lang="zh-TW" altLang="en-US" sz="2400" b="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減少土壤流失。對</a:t>
                      </a:r>
                      <a:r>
                        <a:rPr kumimoji="0" lang="zh-TW" altLang="en-US" sz="2400" b="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廠內枯枝、枯葉及污泥亦可有效減量</a:t>
                      </a:r>
                      <a:r>
                        <a:rPr kumimoji="0" lang="zh-TW" altLang="en-US" sz="2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</a:p>
                  </a:txBody>
                  <a:tcPr>
                    <a:blipFill>
                      <a:blip r:embed="rId1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411970887"/>
                  </a:ext>
                </a:extLst>
              </a:tr>
            </a:tbl>
          </a:graphicData>
        </a:graphic>
      </p:graphicFrame>
      <p:sp>
        <p:nvSpPr>
          <p:cNvPr id="3" name="圓角矩形 2"/>
          <p:cNvSpPr/>
          <p:nvPr/>
        </p:nvSpPr>
        <p:spPr>
          <a:xfrm>
            <a:off x="1927229" y="1375220"/>
            <a:ext cx="3392330" cy="849412"/>
          </a:xfrm>
          <a:prstGeom prst="round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ato Hairline"/>
              </a:rPr>
              <a:t>污泥再</a:t>
            </a:r>
            <a:r>
              <a:rPr lang="zh-TW" altLang="en-US" sz="40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ato Hairline"/>
              </a:rPr>
              <a:t>利用</a:t>
            </a:r>
            <a:endParaRPr lang="zh-TW" altLang="en-US" sz="4000" b="1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  <a:cs typeface="Lato Hairlin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691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60218" y="179645"/>
            <a:ext cx="5964382" cy="7317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13256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99" b="1" i="0" kern="1200" cap="all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sz="4000" dirty="0" smtClean="0">
                <a:solidFill>
                  <a:srgbClr val="FFC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其他創新業務或特殊事件</a:t>
            </a:r>
            <a:endParaRPr lang="zh-TW" altLang="en-US" sz="4000" dirty="0">
              <a:solidFill>
                <a:srgbClr val="FFC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5058585" y="762847"/>
            <a:ext cx="7429931" cy="658911"/>
          </a:xfrm>
          <a:prstGeom prst="round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宗楷體W7"/>
              </a:rPr>
              <a:t>產學合作</a:t>
            </a:r>
            <a:r>
              <a:rPr lang="en-US" altLang="zh-TW" sz="32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宗楷體W7"/>
              </a:rPr>
              <a:t>-</a:t>
            </a:r>
            <a:r>
              <a:rPr lang="zh-TW" altLang="en-US" sz="32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接觸生物法處理</a:t>
            </a:r>
            <a:r>
              <a:rPr lang="zh-TW" altLang="zh-TW" sz="32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效能</a:t>
            </a:r>
            <a:r>
              <a:rPr lang="zh-TW" altLang="zh-TW" sz="32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評</a:t>
            </a:r>
            <a:r>
              <a:rPr lang="zh-TW" altLang="zh-TW" sz="32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析</a:t>
            </a:r>
            <a:endParaRPr lang="en-US" altLang="zh-TW" sz="3200" b="1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28" name="表格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02980573"/>
              </p:ext>
            </p:extLst>
          </p:nvPr>
        </p:nvGraphicFramePr>
        <p:xfrm>
          <a:off x="360218" y="6413796"/>
          <a:ext cx="16826665" cy="3418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1429">
                  <a:extLst>
                    <a:ext uri="{9D8B030D-6E8A-4147-A177-3AD203B41FA5}">
                      <a16:colId xmlns:a16="http://schemas.microsoft.com/office/drawing/2014/main" xmlns="" val="3809480206"/>
                    </a:ext>
                  </a:extLst>
                </a:gridCol>
                <a:gridCol w="15725236">
                  <a:extLst>
                    <a:ext uri="{9D8B030D-6E8A-4147-A177-3AD203B41FA5}">
                      <a16:colId xmlns:a16="http://schemas.microsoft.com/office/drawing/2014/main" xmlns="" val="3261573146"/>
                    </a:ext>
                  </a:extLst>
                </a:gridCol>
              </a:tblGrid>
              <a:tr h="130780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目的</a:t>
                      </a:r>
                      <a:endParaRPr lang="zh-TW" altLang="en-US" sz="28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RBC</a:t>
                      </a:r>
                      <a:r>
                        <a:rPr kumimoji="0" lang="zh-TW" altLang="zh-TW" sz="2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更新費用</a:t>
                      </a:r>
                      <a:r>
                        <a:rPr kumimoji="0" lang="zh-TW" altLang="en-US" sz="2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相當</a:t>
                      </a:r>
                      <a:r>
                        <a:rPr kumimoji="0" lang="zh-TW" altLang="zh-TW" sz="2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高</a:t>
                      </a:r>
                      <a:r>
                        <a:rPr kumimoji="0"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kumimoji="0" lang="zh-TW" altLang="zh-TW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本計畫</a:t>
                      </a:r>
                      <a:r>
                        <a:rPr kumimoji="0" lang="zh-TW" altLang="zh-TW" sz="2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探討</a:t>
                      </a:r>
                      <a:r>
                        <a:rPr kumimoji="0" lang="en-US" altLang="zh-TW" sz="2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RBC</a:t>
                      </a:r>
                      <a:r>
                        <a:rPr kumimoji="0" lang="zh-TW" altLang="zh-TW" sz="2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系統改變為接觸氧化系統</a:t>
                      </a:r>
                      <a:r>
                        <a:rPr kumimoji="0" lang="zh-TW" altLang="en-US" sz="2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可行性</a:t>
                      </a:r>
                      <a:r>
                        <a:rPr kumimoji="0" lang="zh-TW" altLang="zh-TW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kumimoji="0"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以</a:t>
                      </a:r>
                      <a:r>
                        <a:rPr lang="zh-TW" altLang="en-US" sz="2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繩狀濾材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接觸氧化系統實驗，探討污染物</a:t>
                      </a:r>
                      <a:r>
                        <a:rPr lang="zh-TW" altLang="en-US" sz="2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去除率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與</a:t>
                      </a:r>
                      <a:r>
                        <a:rPr lang="zh-TW" altLang="en-US" sz="2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氨氮濃度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之變化對放流水質的影響，降低設備更新費用，未來操作系統改善依據。</a:t>
                      </a:r>
                      <a:r>
                        <a:rPr kumimoji="0" lang="zh-TW" altLang="zh-TW" sz="2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建立有機負荷與生物相之間的關係</a:t>
                      </a:r>
                      <a:r>
                        <a:rPr kumimoji="0" lang="zh-TW" altLang="en-US" sz="2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式</a:t>
                      </a:r>
                      <a:r>
                        <a:rPr kumimoji="0" lang="zh-TW" altLang="zh-TW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。</a:t>
                      </a:r>
                      <a:endParaRPr kumimoji="0" lang="en-US" altLang="zh-TW" sz="2400" b="0" dirty="0" smtClean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4990712"/>
                  </a:ext>
                </a:extLst>
              </a:tr>
              <a:tr h="92180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方法</a:t>
                      </a:r>
                      <a:endParaRPr lang="zh-TW" altLang="en-US" sz="2800" b="1" dirty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以模型槽</a:t>
                      </a:r>
                      <a:r>
                        <a:rPr kumimoji="0" lang="en-US" altLang="zh-TW" sz="2400" b="0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2400" b="0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體積</a:t>
                      </a:r>
                      <a:r>
                        <a:rPr kumimoji="0" lang="en-US" altLang="zh-TW" sz="2400" b="0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kumimoji="0" lang="zh-TW" altLang="en-US" sz="2400" b="0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公升</a:t>
                      </a:r>
                      <a:r>
                        <a:rPr kumimoji="0" lang="en-US" altLang="zh-TW" sz="2400" b="0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zh-TW" altLang="en-US" sz="2400" b="0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引進生物單元水質，</a:t>
                      </a:r>
                      <a:r>
                        <a:rPr kumimoji="0"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使用</a:t>
                      </a:r>
                      <a:r>
                        <a:rPr lang="zh-TW" altLang="en-US" sz="2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繩狀濾材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接觸氧化系統實驗</a:t>
                      </a:r>
                      <a:r>
                        <a:rPr kumimoji="0" lang="zh-TW" altLang="en-US" sz="2400" b="0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探討去除效果，</a:t>
                      </a:r>
                      <a:r>
                        <a:rPr kumimoji="0"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統計</a:t>
                      </a:r>
                      <a:r>
                        <a:rPr kumimoji="0" lang="zh-TW" altLang="zh-TW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處理效率</a:t>
                      </a:r>
                      <a:r>
                        <a:rPr kumimoji="0"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與</a:t>
                      </a:r>
                      <a:r>
                        <a:rPr kumimoji="0" lang="zh-TW" altLang="zh-TW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有機負荷，</a:t>
                      </a:r>
                      <a:r>
                        <a:rPr kumimoji="0"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觀察</a:t>
                      </a:r>
                      <a:r>
                        <a:rPr kumimoji="0" lang="zh-TW" altLang="zh-TW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生物相的</a:t>
                      </a:r>
                      <a:r>
                        <a:rPr kumimoji="0"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生長情形。</a:t>
                      </a:r>
                      <a:endParaRPr kumimoji="0" lang="en-US" altLang="zh-TW" sz="2400" b="0" dirty="0" smtClean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4653254"/>
                  </a:ext>
                </a:extLst>
              </a:tr>
              <a:tr h="11170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結果</a:t>
                      </a:r>
                      <a:endParaRPr lang="zh-TW" altLang="en-US" sz="2800" b="1" dirty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水質檢測現況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:6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月份水質變動較大，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月份水質檢測結果漸趨穩定，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COD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去除率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70%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，持續檢測中，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月份進行第二階段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每週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  <a:r>
                        <a:rPr lang="zh-TW" altLang="en-US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加測氨氮、凱氏氮、硝酸鹽氮、亞硝酸鹽氮、</a:t>
                      </a:r>
                      <a:r>
                        <a:rPr lang="en-US" altLang="zh-TW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BOD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等項目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檢測及後續討論是否改變操作參數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水利停留時間等等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。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1081344"/>
                  </a:ext>
                </a:extLst>
              </a:tr>
            </a:tbl>
          </a:graphicData>
        </a:graphic>
      </p:graphicFrame>
      <p:sp>
        <p:nvSpPr>
          <p:cNvPr id="29" name="投影片編號版面配置區 3"/>
          <p:cNvSpPr txBox="1">
            <a:spLocks/>
          </p:cNvSpPr>
          <p:nvPr/>
        </p:nvSpPr>
        <p:spPr>
          <a:xfrm>
            <a:off x="16499459" y="9212441"/>
            <a:ext cx="1175766" cy="7300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zh-TW"/>
            </a:defPPr>
            <a:lvl1pPr marL="0" algn="r" defTabSz="768004" rtl="0" eaLnBrk="1" latinLnBrk="0" hangingPunct="1">
              <a:defRPr sz="4059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84002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8004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6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6008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0010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04011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013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72016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3200" b="1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12</a:t>
            </a:r>
            <a:endParaRPr kumimoji="1" lang="zh-TW" altLang="en-US" sz="3200" b="1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9142723"/>
              </p:ext>
            </p:extLst>
          </p:nvPr>
        </p:nvGraphicFramePr>
        <p:xfrm>
          <a:off x="360218" y="1603446"/>
          <a:ext cx="16826665" cy="4792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3135">
                  <a:extLst>
                    <a:ext uri="{9D8B030D-6E8A-4147-A177-3AD203B41FA5}">
                      <a16:colId xmlns:a16="http://schemas.microsoft.com/office/drawing/2014/main" xmlns="" val="2631412024"/>
                    </a:ext>
                  </a:extLst>
                </a:gridCol>
                <a:gridCol w="3763135">
                  <a:extLst>
                    <a:ext uri="{9D8B030D-6E8A-4147-A177-3AD203B41FA5}">
                      <a16:colId xmlns:a16="http://schemas.microsoft.com/office/drawing/2014/main" xmlns="" val="230711697"/>
                    </a:ext>
                  </a:extLst>
                </a:gridCol>
                <a:gridCol w="3763135">
                  <a:extLst>
                    <a:ext uri="{9D8B030D-6E8A-4147-A177-3AD203B41FA5}">
                      <a16:colId xmlns:a16="http://schemas.microsoft.com/office/drawing/2014/main" xmlns="" val="2581728256"/>
                    </a:ext>
                  </a:extLst>
                </a:gridCol>
                <a:gridCol w="5537260">
                  <a:extLst>
                    <a:ext uri="{9D8B030D-6E8A-4147-A177-3AD203B41FA5}">
                      <a16:colId xmlns:a16="http://schemas.microsoft.com/office/drawing/2014/main" xmlns="" val="2102128853"/>
                    </a:ext>
                  </a:extLst>
                </a:gridCol>
              </a:tblGrid>
              <a:tr h="228058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rowSpan="2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847780132"/>
                  </a:ext>
                </a:extLst>
              </a:tr>
              <a:tr h="2512195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7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8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3026922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0005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60218" y="179645"/>
            <a:ext cx="3256742" cy="7317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13256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99" b="1" i="0" kern="1200" cap="all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sz="4000" dirty="0" smtClean="0"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環境教育</a:t>
            </a:r>
            <a:endParaRPr lang="zh-TW" altLang="en-US" sz="4000" dirty="0">
              <a:solidFill>
                <a:srgbClr val="FFFF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投影片編號版面配置區 3"/>
          <p:cNvSpPr txBox="1">
            <a:spLocks/>
          </p:cNvSpPr>
          <p:nvPr/>
        </p:nvSpPr>
        <p:spPr>
          <a:xfrm>
            <a:off x="16499459" y="9212441"/>
            <a:ext cx="1175766" cy="7300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zh-TW"/>
            </a:defPPr>
            <a:lvl1pPr marL="0" algn="r" defTabSz="768004" rtl="0" eaLnBrk="1" latinLnBrk="0" hangingPunct="1">
              <a:defRPr sz="4059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84002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8004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6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6008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0010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04011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013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72016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3200" b="1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13</a:t>
            </a:r>
            <a:endParaRPr kumimoji="1" lang="zh-TW" altLang="en-US" sz="3200" b="1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graphicFrame>
        <p:nvGraphicFramePr>
          <p:cNvPr id="6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78742354"/>
              </p:ext>
            </p:extLst>
          </p:nvPr>
        </p:nvGraphicFramePr>
        <p:xfrm>
          <a:off x="375477" y="1532469"/>
          <a:ext cx="8425623" cy="729457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{69CF1AB2-1976-4502-BF36-3FF5EA218861}</a:tableStyleId>
              </a:tblPr>
              <a:tblGrid>
                <a:gridCol w="1735213">
                  <a:extLst>
                    <a:ext uri="{9D8B030D-6E8A-4147-A177-3AD203B41FA5}">
                      <a16:colId xmlns:a16="http://schemas.microsoft.com/office/drawing/2014/main" xmlns="" val="1315780287"/>
                    </a:ext>
                  </a:extLst>
                </a:gridCol>
                <a:gridCol w="1136151">
                  <a:extLst>
                    <a:ext uri="{9D8B030D-6E8A-4147-A177-3AD203B41FA5}">
                      <a16:colId xmlns:a16="http://schemas.microsoft.com/office/drawing/2014/main" xmlns="" val="1007122066"/>
                    </a:ext>
                  </a:extLst>
                </a:gridCol>
                <a:gridCol w="2251647">
                  <a:extLst>
                    <a:ext uri="{9D8B030D-6E8A-4147-A177-3AD203B41FA5}">
                      <a16:colId xmlns:a16="http://schemas.microsoft.com/office/drawing/2014/main" xmlns="" val="1530348152"/>
                    </a:ext>
                  </a:extLst>
                </a:gridCol>
                <a:gridCol w="3302612">
                  <a:extLst>
                    <a:ext uri="{9D8B030D-6E8A-4147-A177-3AD203B41FA5}">
                      <a16:colId xmlns:a16="http://schemas.microsoft.com/office/drawing/2014/main" xmlns="" val="3908807410"/>
                    </a:ext>
                  </a:extLst>
                </a:gridCol>
              </a:tblGrid>
              <a:tr h="7662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0000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活動名稱</a:t>
                      </a:r>
                    </a:p>
                  </a:txBody>
                  <a:tcPr marL="68580" marR="68580" marT="0" marB="0"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b="1" kern="100" dirty="0" smtClean="0">
                          <a:solidFill>
                            <a:srgbClr val="0000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參與人數</a:t>
                      </a:r>
                      <a:endParaRPr lang="zh-TW" sz="2400" b="1" kern="100" dirty="0">
                        <a:solidFill>
                          <a:srgbClr val="000099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b="1" kern="100" dirty="0" smtClean="0">
                          <a:solidFill>
                            <a:srgbClr val="0000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活動大綱</a:t>
                      </a:r>
                      <a:endParaRPr lang="zh-TW" sz="2400" b="1" kern="100" dirty="0">
                        <a:solidFill>
                          <a:srgbClr val="000099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0000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活動照片</a:t>
                      </a:r>
                    </a:p>
                  </a:txBody>
                  <a:tcPr marL="68580" marR="68580" marT="0" marB="0"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4289030007"/>
                  </a:ext>
                </a:extLst>
              </a:tr>
              <a:tr h="2681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2400" b="1" i="0" kern="1200" dirty="0" smtClean="0">
                          <a:solidFill>
                            <a:srgbClr val="FF33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新北市環保小局</a:t>
                      </a:r>
                      <a:r>
                        <a:rPr lang="zh-TW" altLang="en-US" sz="2400" b="1" i="0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長</a:t>
                      </a:r>
                      <a:r>
                        <a:rPr lang="en-US" altLang="zh-TW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TW" alt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堂課</a:t>
                      </a: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本次活動主要講解水資源館內展示設施、及</a:t>
                      </a:r>
                      <a:r>
                        <a:rPr lang="zh-TW" alt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污水處理單元簡介</a:t>
                      </a:r>
                      <a:r>
                        <a:rPr lang="zh-TW" altLang="en-US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，來訪學員對於環教場所皆留下深刻印象，</a:t>
                      </a:r>
                      <a:endParaRPr lang="zh-TW" altLang="zh-TW" sz="2000" b="0" kern="1200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68580" marR="68580" marT="0" marB="0" anchor="ctr"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865132714"/>
                  </a:ext>
                </a:extLst>
              </a:tr>
              <a:tr h="193107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00" dirty="0" smtClean="0">
                          <a:solidFill>
                            <a:srgbClr val="FF33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新竹工業區下水道營運中心</a:t>
                      </a:r>
                      <a:r>
                        <a:rPr lang="en-US" altLang="zh-TW" sz="24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altLang="en-US" sz="2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聯合新大水務環境教育參訪</a:t>
                      </a:r>
                      <a:endParaRPr lang="zh-TW" altLang="zh-TW" sz="2400" b="0" kern="100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環境教育場所經驗分享及交流。</a:t>
                      </a:r>
                      <a:endParaRPr lang="en-US" altLang="zh-TW" sz="2000" b="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68580" marR="68580" marT="0" marB="0" anchor="ctr"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806128098"/>
                  </a:ext>
                </a:extLst>
              </a:tr>
              <a:tr h="191553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i="0" kern="1200" dirty="0" smtClean="0">
                          <a:solidFill>
                            <a:srgbClr val="FF33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臺北市立大學</a:t>
                      </a:r>
                      <a:r>
                        <a:rPr lang="zh-TW" alt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地球環境暨生物資源學系環境教育課程交流</a:t>
                      </a:r>
                      <a:endParaRPr lang="zh-TW" altLang="zh-TW" sz="2400" b="0" kern="100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張教授育傑率水資源系同學到廠進行產學合作環境教育經驗交流。</a:t>
                      </a:r>
                      <a:endParaRPr lang="zh-TW" altLang="zh-TW" sz="2000" b="0" kern="100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68580" marR="68580" marT="0" marB="0" anchor="ctr"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16537043"/>
                  </a:ext>
                </a:extLst>
              </a:tr>
            </a:tbl>
          </a:graphicData>
        </a:graphic>
      </p:graphicFrame>
      <p:graphicFrame>
        <p:nvGraphicFramePr>
          <p:cNvPr id="7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130823782"/>
              </p:ext>
            </p:extLst>
          </p:nvPr>
        </p:nvGraphicFramePr>
        <p:xfrm>
          <a:off x="9118093" y="1571143"/>
          <a:ext cx="8172449" cy="727478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{69CF1AB2-1976-4502-BF36-3FF5EA218861}</a:tableStyleId>
              </a:tblPr>
              <a:tblGrid>
                <a:gridCol w="2020324">
                  <a:extLst>
                    <a:ext uri="{9D8B030D-6E8A-4147-A177-3AD203B41FA5}">
                      <a16:colId xmlns:a16="http://schemas.microsoft.com/office/drawing/2014/main" xmlns="" val="1315780287"/>
                    </a:ext>
                  </a:extLst>
                </a:gridCol>
                <a:gridCol w="915032">
                  <a:extLst>
                    <a:ext uri="{9D8B030D-6E8A-4147-A177-3AD203B41FA5}">
                      <a16:colId xmlns:a16="http://schemas.microsoft.com/office/drawing/2014/main" xmlns="" val="1007122066"/>
                    </a:ext>
                  </a:extLst>
                </a:gridCol>
                <a:gridCol w="1985812">
                  <a:extLst>
                    <a:ext uri="{9D8B030D-6E8A-4147-A177-3AD203B41FA5}">
                      <a16:colId xmlns:a16="http://schemas.microsoft.com/office/drawing/2014/main" xmlns="" val="1530348152"/>
                    </a:ext>
                  </a:extLst>
                </a:gridCol>
                <a:gridCol w="3251281">
                  <a:extLst>
                    <a:ext uri="{9D8B030D-6E8A-4147-A177-3AD203B41FA5}">
                      <a16:colId xmlns:a16="http://schemas.microsoft.com/office/drawing/2014/main" xmlns="" val="3908807410"/>
                    </a:ext>
                  </a:extLst>
                </a:gridCol>
              </a:tblGrid>
              <a:tr h="7126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0000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活動名稱</a:t>
                      </a:r>
                    </a:p>
                  </a:txBody>
                  <a:tcPr marL="68580" marR="68580" marT="0" marB="0"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b="1" kern="100" dirty="0" smtClean="0">
                          <a:solidFill>
                            <a:srgbClr val="0000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參與人數</a:t>
                      </a:r>
                      <a:endParaRPr lang="zh-TW" sz="2400" b="1" kern="100" dirty="0">
                        <a:solidFill>
                          <a:srgbClr val="000099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b="1" kern="100" dirty="0" smtClean="0">
                          <a:solidFill>
                            <a:srgbClr val="0000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活動大綱</a:t>
                      </a:r>
                      <a:endParaRPr lang="zh-TW" sz="2400" b="1" kern="100" dirty="0">
                        <a:solidFill>
                          <a:srgbClr val="000099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0000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活動照片</a:t>
                      </a:r>
                    </a:p>
                  </a:txBody>
                  <a:tcPr marL="68580" marR="68580" marT="0" marB="0"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4289030007"/>
                  </a:ext>
                </a:extLst>
              </a:tr>
              <a:tr h="20560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rgbClr val="FF33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新竹市政府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工務處曾副處長率下水道林科長及科員環境教育參訪</a:t>
                      </a:r>
                      <a:endParaRPr lang="zh-TW" sz="2400" b="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TW" altLang="en-US" sz="20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污水處理廠單元導覽</a:t>
                      </a:r>
                      <a:endParaRPr lang="en-US" altLang="zh-TW" sz="2000" b="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TW" altLang="en-US" sz="20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水資館設施解說</a:t>
                      </a:r>
                      <a:endParaRPr lang="en-US" altLang="zh-TW" sz="2000" b="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zh-TW" altLang="en-US" sz="20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意見交流</a:t>
                      </a:r>
                      <a:endParaRPr lang="en-US" altLang="zh-TW" sz="2000" b="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68580" marR="68580" marT="0" marB="0" anchor="ctr">
                    <a:blipFill dpi="0" rotWithShape="1">
                      <a:blip r:embed="rId7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4116180073"/>
                  </a:ext>
                </a:extLst>
              </a:tr>
              <a:tr h="243118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rgbClr val="FF33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工業局北區處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陳執行長率國際經濟商務人員參訪新北產業園區污水處理廠</a:t>
                      </a:r>
                      <a:endParaRPr lang="zh-TW" altLang="zh-TW" sz="2400" b="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TW" altLang="en-US" sz="20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污水處理廠單元導覽</a:t>
                      </a:r>
                      <a:endParaRPr lang="en-US" altLang="zh-TW" sz="2000" b="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TW" altLang="en-US" sz="20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水資館設施解說</a:t>
                      </a:r>
                      <a:endParaRPr lang="en-US" altLang="zh-TW" sz="2000" b="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zh-TW" altLang="en-US" sz="20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意見交流</a:t>
                      </a:r>
                      <a:endParaRPr lang="en-US" altLang="zh-TW" sz="2000" b="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68580" marR="68580" marT="0" marB="0" anchor="ctr">
                    <a:blipFill dpi="0" rotWithShape="1">
                      <a:blip r:embed="rId8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920720042"/>
                  </a:ext>
                </a:extLst>
              </a:tr>
              <a:tr h="20560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 smtClean="0">
                          <a:solidFill>
                            <a:srgbClr val="FF33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法務部行政執行署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新北分署蒞臨新北產業園區污水處理廠參訪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</a:t>
                      </a:r>
                      <a:endParaRPr lang="zh-TW" altLang="en-US" sz="2400" b="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TW" altLang="en-US" sz="20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污水處理廠單元導覽</a:t>
                      </a:r>
                      <a:endParaRPr lang="en-US" altLang="zh-TW" sz="2000" b="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TW" altLang="en-US" sz="20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水資館設施解說</a:t>
                      </a:r>
                      <a:endParaRPr lang="en-US" altLang="zh-TW" sz="2000" b="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zh-TW" altLang="en-US" sz="20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意見交流</a:t>
                      </a:r>
                      <a:endParaRPr lang="en-US" altLang="zh-TW" sz="2000" b="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68580" marR="68580" marT="0" marB="0" anchor="ctr">
                    <a:blipFill dpi="0"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35048824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2206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>
          <a:xfrm>
            <a:off x="360218" y="179645"/>
            <a:ext cx="3256742" cy="7317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13256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99" b="1" i="0" kern="1200" cap="all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sz="4000" dirty="0" smtClean="0">
                <a:solidFill>
                  <a:srgbClr val="FFC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環境教育</a:t>
            </a:r>
            <a:endParaRPr lang="zh-TW" altLang="en-US" sz="4000" dirty="0">
              <a:solidFill>
                <a:srgbClr val="FFC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投影片編號版面配置區 3"/>
          <p:cNvSpPr txBox="1">
            <a:spLocks/>
          </p:cNvSpPr>
          <p:nvPr/>
        </p:nvSpPr>
        <p:spPr>
          <a:xfrm>
            <a:off x="16499459" y="9212441"/>
            <a:ext cx="1175766" cy="7300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zh-TW"/>
            </a:defPPr>
            <a:lvl1pPr marL="0" algn="r" defTabSz="768004" rtl="0" eaLnBrk="1" latinLnBrk="0" hangingPunct="1">
              <a:defRPr sz="4059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84002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8004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6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6008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0010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04011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013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72016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3200" b="1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14</a:t>
            </a:r>
            <a:endParaRPr kumimoji="1" lang="zh-TW" altLang="en-US" sz="3200" b="1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733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Art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gray">
          <a:xfrm>
            <a:off x="5471953" y="1136092"/>
            <a:ext cx="6778625" cy="1238250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xtLst/>
        </p:spPr>
      </p:pic>
      <p:pic>
        <p:nvPicPr>
          <p:cNvPr id="6" name="Picture 2" descr="99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279333" y="2519680"/>
            <a:ext cx="13163867" cy="6319520"/>
          </a:xfrm>
        </p:spPr>
      </p:pic>
      <p:sp>
        <p:nvSpPr>
          <p:cNvPr id="7" name="投影片編號版面配置區 3"/>
          <p:cNvSpPr txBox="1">
            <a:spLocks/>
          </p:cNvSpPr>
          <p:nvPr/>
        </p:nvSpPr>
        <p:spPr>
          <a:xfrm>
            <a:off x="16499459" y="9212441"/>
            <a:ext cx="1175766" cy="7300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zh-TW"/>
            </a:defPPr>
            <a:lvl1pPr marL="0" algn="r" defTabSz="768004" rtl="0" eaLnBrk="1" latinLnBrk="0" hangingPunct="1">
              <a:defRPr sz="4059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84002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8004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6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6008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0010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04011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013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72016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3200" b="1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15</a:t>
            </a:r>
            <a:endParaRPr kumimoji="1" lang="zh-TW" altLang="en-US" sz="3200" b="1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606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04412" y="1856508"/>
            <a:ext cx="13922248" cy="7924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 smtClean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</a:t>
            </a:r>
            <a:r>
              <a:rPr lang="zh-TW" altLang="en-US" sz="4800" b="1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綱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610962" y="6440222"/>
            <a:ext cx="3505118" cy="960800"/>
            <a:chOff x="-154487" y="2303566"/>
            <a:chExt cx="3895226" cy="3009088"/>
          </a:xfrm>
          <a:noFill/>
        </p:grpSpPr>
        <p:sp>
          <p:nvSpPr>
            <p:cNvPr id="21" name="矩形 20"/>
            <p:cNvSpPr/>
            <p:nvPr/>
          </p:nvSpPr>
          <p:spPr>
            <a:xfrm>
              <a:off x="526724" y="2303566"/>
              <a:ext cx="3214015" cy="2817273"/>
            </a:xfrm>
            <a:prstGeom prst="rect">
              <a:avLst/>
            </a:prstGeom>
            <a:grp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文字方塊 21"/>
            <p:cNvSpPr txBox="1"/>
            <p:nvPr/>
          </p:nvSpPr>
          <p:spPr>
            <a:xfrm>
              <a:off x="-154487" y="2495380"/>
              <a:ext cx="3214014" cy="28172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4780" tIns="144780" rIns="144780" bIns="144780" numCol="1" spcCol="1270" anchor="t" anchorCtr="0">
              <a:noAutofit/>
            </a:bodyPr>
            <a:lstStyle/>
            <a:p>
              <a:pPr lvl="0" algn="l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4000" b="1" kern="1200" dirty="0" smtClean="0">
                  <a:solidFill>
                    <a:srgbClr val="000099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人員組織</a:t>
              </a:r>
              <a:endParaRPr lang="zh-TW" altLang="en-US" sz="4000" b="1" kern="12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3" name="L-圖案 22"/>
          <p:cNvSpPr/>
          <p:nvPr/>
        </p:nvSpPr>
        <p:spPr>
          <a:xfrm rot="5400000">
            <a:off x="949212" y="5416683"/>
            <a:ext cx="2139470" cy="3560031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L-圖案 24"/>
          <p:cNvSpPr/>
          <p:nvPr/>
        </p:nvSpPr>
        <p:spPr>
          <a:xfrm rot="5400000">
            <a:off x="4218593" y="4721453"/>
            <a:ext cx="2139470" cy="3560031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L-圖案 25"/>
          <p:cNvSpPr/>
          <p:nvPr/>
        </p:nvSpPr>
        <p:spPr>
          <a:xfrm rot="5400000">
            <a:off x="7591224" y="3999334"/>
            <a:ext cx="2139470" cy="3560031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L-圖案 26"/>
          <p:cNvSpPr/>
          <p:nvPr/>
        </p:nvSpPr>
        <p:spPr>
          <a:xfrm rot="5400000">
            <a:off x="11061178" y="3275028"/>
            <a:ext cx="2139470" cy="3560031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L-圖案 27"/>
          <p:cNvSpPr/>
          <p:nvPr/>
        </p:nvSpPr>
        <p:spPr>
          <a:xfrm rot="5400000">
            <a:off x="14283925" y="2581982"/>
            <a:ext cx="2139470" cy="3560031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等腰三角形 28"/>
          <p:cNvSpPr/>
          <p:nvPr/>
        </p:nvSpPr>
        <p:spPr>
          <a:xfrm>
            <a:off x="2781837" y="5425232"/>
            <a:ext cx="606418" cy="606418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等腰三角形 29"/>
          <p:cNvSpPr/>
          <p:nvPr/>
        </p:nvSpPr>
        <p:spPr>
          <a:xfrm>
            <a:off x="6128074" y="4751834"/>
            <a:ext cx="606418" cy="606418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等腰三角形 30"/>
          <p:cNvSpPr/>
          <p:nvPr/>
        </p:nvSpPr>
        <p:spPr>
          <a:xfrm>
            <a:off x="9587349" y="4014358"/>
            <a:ext cx="606418" cy="606418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等腰三角形 31"/>
          <p:cNvSpPr/>
          <p:nvPr/>
        </p:nvSpPr>
        <p:spPr>
          <a:xfrm>
            <a:off x="12852259" y="3292262"/>
            <a:ext cx="606418" cy="606418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3" name="群組 32"/>
          <p:cNvGrpSpPr/>
          <p:nvPr/>
        </p:nvGrpSpPr>
        <p:grpSpPr>
          <a:xfrm>
            <a:off x="3888232" y="5513564"/>
            <a:ext cx="3400162" cy="1165211"/>
            <a:chOff x="70305" y="2303566"/>
            <a:chExt cx="3670434" cy="3649272"/>
          </a:xfrm>
        </p:grpSpPr>
        <p:sp>
          <p:nvSpPr>
            <p:cNvPr id="34" name="矩形 33"/>
            <p:cNvSpPr/>
            <p:nvPr/>
          </p:nvSpPr>
          <p:spPr>
            <a:xfrm>
              <a:off x="526724" y="2303566"/>
              <a:ext cx="3214015" cy="281727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文字方塊 34"/>
            <p:cNvSpPr txBox="1"/>
            <p:nvPr/>
          </p:nvSpPr>
          <p:spPr>
            <a:xfrm>
              <a:off x="70305" y="3135565"/>
              <a:ext cx="3214015" cy="281727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4780" tIns="144780" rIns="144780" bIns="144780" numCol="1" spcCol="1270" anchor="t" anchorCtr="0">
              <a:noAutofit/>
            </a:bodyPr>
            <a:lstStyle/>
            <a:p>
              <a:pPr lvl="0" algn="l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4000" b="1" dirty="0" smtClean="0">
                  <a:solidFill>
                    <a:srgbClr val="000099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工業區</a:t>
              </a:r>
              <a:r>
                <a:rPr lang="zh-TW" altLang="en-US" sz="4000" b="1" dirty="0">
                  <a:solidFill>
                    <a:srgbClr val="000099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緣起</a:t>
              </a:r>
              <a:endParaRPr lang="zh-TW" altLang="en-US" sz="4000" b="1" kern="12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36" name="文字方塊 35"/>
          <p:cNvSpPr txBox="1"/>
          <p:nvPr/>
        </p:nvSpPr>
        <p:spPr>
          <a:xfrm>
            <a:off x="7350661" y="5139742"/>
            <a:ext cx="2892130" cy="899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780" tIns="144780" rIns="144780" bIns="144780" numCol="1" spcCol="1270" anchor="t" anchorCtr="0">
            <a:noAutofit/>
          </a:bodyPr>
          <a:lstStyle/>
          <a:p>
            <a:pPr lvl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4000" b="1" kern="1200" dirty="0" smtClean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污水處理廠</a:t>
            </a:r>
            <a:endParaRPr lang="zh-TW" altLang="en-US" sz="4000" b="1" kern="1200" dirty="0">
              <a:solidFill>
                <a:srgbClr val="0000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10729887" y="4335463"/>
            <a:ext cx="2892130" cy="8995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780" tIns="144780" rIns="144780" bIns="144780" numCol="1" spcCol="1270" anchor="t" anchorCtr="0">
            <a:noAutofit/>
          </a:bodyPr>
          <a:lstStyle/>
          <a:p>
            <a:pPr lvl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4000" b="1" dirty="0" smtClean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其他創新業務或特殊事件</a:t>
            </a:r>
            <a:endParaRPr lang="zh-TW" altLang="en-US" sz="4000" b="1" kern="1200" dirty="0">
              <a:solidFill>
                <a:srgbClr val="0000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14081302" y="3683182"/>
            <a:ext cx="2892130" cy="8995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780" tIns="144780" rIns="144780" bIns="144780" numCol="1" spcCol="1270" anchor="t" anchorCtr="0">
            <a:noAutofit/>
          </a:bodyPr>
          <a:lstStyle/>
          <a:p>
            <a:pPr lvl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4000" b="1" dirty="0" smtClean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環境</a:t>
            </a:r>
            <a:r>
              <a:rPr lang="zh-TW" altLang="en-US" sz="4000" b="1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</a:t>
            </a:r>
            <a:endParaRPr lang="zh-TW" altLang="en-US" sz="4000" b="1" kern="1200" dirty="0">
              <a:solidFill>
                <a:srgbClr val="0000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536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5508" y="307683"/>
            <a:ext cx="3575952" cy="731706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人員組織</a:t>
            </a:r>
            <a:endParaRPr lang="zh-TW" altLang="en-US" sz="4000" b="1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6499459" y="9212441"/>
            <a:ext cx="1175766" cy="730072"/>
          </a:xfrm>
        </p:spPr>
        <p:txBody>
          <a:bodyPr/>
          <a:lstStyle/>
          <a:p>
            <a:r>
              <a:rPr kumimoji="1" lang="en-US" altLang="zh-TW" sz="3200" b="1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1</a:t>
            </a:r>
            <a:endParaRPr kumimoji="1" lang="zh-TW" altLang="en-US" sz="3200" b="1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6" name="橢圓 5"/>
          <p:cNvSpPr/>
          <p:nvPr/>
        </p:nvSpPr>
        <p:spPr bwMode="auto">
          <a:xfrm>
            <a:off x="5547207" y="4944534"/>
            <a:ext cx="1693972" cy="153320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/>
            <a:endParaRPr kumimoji="1" lang="zh-TW" altLang="en-US" sz="1800" b="0" dirty="0">
              <a:solidFill>
                <a:schemeClr val="bg1"/>
              </a:solidFill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2" name="流程圖: 替代程序 11"/>
          <p:cNvSpPr/>
          <p:nvPr/>
        </p:nvSpPr>
        <p:spPr bwMode="auto">
          <a:xfrm>
            <a:off x="9879126" y="2957594"/>
            <a:ext cx="3003754" cy="1396127"/>
          </a:xfrm>
          <a:prstGeom prst="flowChartAlternateProcess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kumimoji="1"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賴漢民</a:t>
            </a:r>
            <a:r>
              <a:rPr kumimoji="1" lang="zh-TW" altLang="en-US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組長</a:t>
            </a:r>
            <a:endParaRPr kumimoji="1" lang="en-US" altLang="zh-TW" sz="2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/>
            <a:r>
              <a:rPr kumimoji="1"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文稿初核</a:t>
            </a:r>
            <a:endParaRPr kumimoji="1" lang="zh-TW" altLang="en-US" sz="28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橢圓 12"/>
          <p:cNvSpPr/>
          <p:nvPr/>
        </p:nvSpPr>
        <p:spPr bwMode="auto">
          <a:xfrm>
            <a:off x="783633" y="4944534"/>
            <a:ext cx="1876441" cy="1589155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/>
            <a:endParaRPr kumimoji="1" lang="zh-TW" altLang="en-US" sz="1800" b="0" dirty="0">
              <a:solidFill>
                <a:schemeClr val="bg1"/>
              </a:solidFill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4" name="橢圓 13"/>
          <p:cNvSpPr/>
          <p:nvPr/>
        </p:nvSpPr>
        <p:spPr bwMode="auto">
          <a:xfrm>
            <a:off x="12706364" y="4944534"/>
            <a:ext cx="1739412" cy="1548029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/>
            <a:endParaRPr kumimoji="1" lang="zh-TW" altLang="en-US" sz="2000" b="0" dirty="0">
              <a:solidFill>
                <a:schemeClr val="tx1"/>
              </a:solidFill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5" name="橢圓 14"/>
          <p:cNvSpPr/>
          <p:nvPr/>
        </p:nvSpPr>
        <p:spPr bwMode="auto">
          <a:xfrm>
            <a:off x="15077095" y="4944534"/>
            <a:ext cx="1733570" cy="1470573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/>
            <a:endParaRPr kumimoji="1" lang="zh-TW" altLang="en-US" sz="2000" b="0" dirty="0">
              <a:solidFill>
                <a:schemeClr val="tx1"/>
              </a:solidFill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6" name="橢圓 15"/>
          <p:cNvSpPr/>
          <p:nvPr/>
        </p:nvSpPr>
        <p:spPr bwMode="auto">
          <a:xfrm>
            <a:off x="7756587" y="2967982"/>
            <a:ext cx="1840330" cy="1385739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/>
            <a:endParaRPr kumimoji="1" lang="zh-TW" altLang="en-US" sz="2000" b="0" dirty="0">
              <a:solidFill>
                <a:schemeClr val="tx1"/>
              </a:solidFill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8" name="橢圓 17"/>
          <p:cNvSpPr/>
          <p:nvPr/>
        </p:nvSpPr>
        <p:spPr bwMode="auto">
          <a:xfrm>
            <a:off x="10268679" y="4944534"/>
            <a:ext cx="1770921" cy="1518212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/>
            <a:endParaRPr kumimoji="1" lang="zh-TW" altLang="en-US" sz="2000" b="0" dirty="0">
              <a:solidFill>
                <a:schemeClr val="tx1"/>
              </a:solidFill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20" name="橢圓 19"/>
          <p:cNvSpPr/>
          <p:nvPr/>
        </p:nvSpPr>
        <p:spPr bwMode="auto">
          <a:xfrm>
            <a:off x="3150216" y="4944534"/>
            <a:ext cx="1802487" cy="154803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/>
            <a:endParaRPr kumimoji="1" lang="zh-TW" altLang="en-US" sz="2000" b="0" dirty="0">
              <a:solidFill>
                <a:schemeClr val="tx1"/>
              </a:solidFill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21" name="橢圓 20"/>
          <p:cNvSpPr/>
          <p:nvPr/>
        </p:nvSpPr>
        <p:spPr bwMode="auto">
          <a:xfrm>
            <a:off x="7756588" y="822616"/>
            <a:ext cx="1840329" cy="163197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/>
            <a:endParaRPr kumimoji="1" lang="zh-TW" altLang="en-US" sz="2000" b="0" dirty="0">
              <a:solidFill>
                <a:schemeClr val="tx1"/>
              </a:solidFill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23" name="橢圓 22"/>
          <p:cNvSpPr/>
          <p:nvPr/>
        </p:nvSpPr>
        <p:spPr bwMode="auto">
          <a:xfrm>
            <a:off x="7902946" y="4944534"/>
            <a:ext cx="1693972" cy="1473516"/>
          </a:xfrm>
          <a:prstGeom prst="ellipse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/>
            <a:endParaRPr kumimoji="1" lang="zh-TW" altLang="en-US" sz="1800" b="0" dirty="0">
              <a:solidFill>
                <a:schemeClr val="bg1"/>
              </a:solidFill>
              <a:latin typeface="Arial" pitchFamily="34" charset="0"/>
              <a:ea typeface="標楷體" pitchFamily="65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03850796"/>
              </p:ext>
            </p:extLst>
          </p:nvPr>
        </p:nvGraphicFramePr>
        <p:xfrm>
          <a:off x="475508" y="6608500"/>
          <a:ext cx="167132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7600">
                  <a:extLst>
                    <a:ext uri="{9D8B030D-6E8A-4147-A177-3AD203B41FA5}">
                      <a16:colId xmlns:a16="http://schemas.microsoft.com/office/drawing/2014/main" xmlns="" val="982458464"/>
                    </a:ext>
                  </a:extLst>
                </a:gridCol>
                <a:gridCol w="2387600">
                  <a:extLst>
                    <a:ext uri="{9D8B030D-6E8A-4147-A177-3AD203B41FA5}">
                      <a16:colId xmlns:a16="http://schemas.microsoft.com/office/drawing/2014/main" xmlns="" val="1332435707"/>
                    </a:ext>
                  </a:extLst>
                </a:gridCol>
                <a:gridCol w="2387600">
                  <a:extLst>
                    <a:ext uri="{9D8B030D-6E8A-4147-A177-3AD203B41FA5}">
                      <a16:colId xmlns:a16="http://schemas.microsoft.com/office/drawing/2014/main" xmlns="" val="2265499392"/>
                    </a:ext>
                  </a:extLst>
                </a:gridCol>
                <a:gridCol w="2387600">
                  <a:extLst>
                    <a:ext uri="{9D8B030D-6E8A-4147-A177-3AD203B41FA5}">
                      <a16:colId xmlns:a16="http://schemas.microsoft.com/office/drawing/2014/main" xmlns="" val="2925468452"/>
                    </a:ext>
                  </a:extLst>
                </a:gridCol>
                <a:gridCol w="2387600">
                  <a:extLst>
                    <a:ext uri="{9D8B030D-6E8A-4147-A177-3AD203B41FA5}">
                      <a16:colId xmlns:a16="http://schemas.microsoft.com/office/drawing/2014/main" xmlns="" val="834099179"/>
                    </a:ext>
                  </a:extLst>
                </a:gridCol>
                <a:gridCol w="2387600">
                  <a:extLst>
                    <a:ext uri="{9D8B030D-6E8A-4147-A177-3AD203B41FA5}">
                      <a16:colId xmlns:a16="http://schemas.microsoft.com/office/drawing/2014/main" xmlns="" val="1272707108"/>
                    </a:ext>
                  </a:extLst>
                </a:gridCol>
                <a:gridCol w="2387600">
                  <a:extLst>
                    <a:ext uri="{9D8B030D-6E8A-4147-A177-3AD203B41FA5}">
                      <a16:colId xmlns:a16="http://schemas.microsoft.com/office/drawing/2014/main" xmlns="" val="14290998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8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郭惠真</a:t>
                      </a:r>
                      <a:endParaRPr kumimoji="1" lang="en-US" altLang="zh-TW" sz="2800" b="1" dirty="0" smtClean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blipFill>
                      <a:blip r:embed="rId1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8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陳鈞豪</a:t>
                      </a:r>
                      <a:endParaRPr kumimoji="1" lang="en-US" altLang="zh-TW" sz="2800" b="1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1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8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謝志良</a:t>
                      </a:r>
                      <a:endParaRPr kumimoji="1" lang="en-US" altLang="zh-TW" sz="2800" b="1" dirty="0" smtClean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blipFill>
                      <a:blip r:embed="rId1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8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趙健涵</a:t>
                      </a:r>
                      <a:endParaRPr kumimoji="1" lang="en-US" altLang="zh-TW" sz="2800" b="1" dirty="0" smtClean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blipFill>
                      <a:blip r:embed="rId16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8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許文政</a:t>
                      </a:r>
                      <a:endParaRPr kumimoji="1" lang="en-US" altLang="zh-TW" sz="2800" b="1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blipFill>
                      <a:blip r:embed="rId17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8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陳竫寒</a:t>
                      </a:r>
                      <a:endParaRPr kumimoji="1" lang="en-US" altLang="zh-TW" sz="2800" b="1" dirty="0" smtClean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blipFill>
                      <a:blip r:embed="rId18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8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黃琦博</a:t>
                      </a:r>
                      <a:endParaRPr kumimoji="1" lang="en-US" altLang="zh-TW" sz="2800" b="1" dirty="0" smtClean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blipFill>
                      <a:blip r:embed="rId19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851564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eaLnBrk="1" hangingPunct="1"/>
                      <a:r>
                        <a:rPr kumimoji="1" lang="zh-TW" altLang="en-US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</a:t>
                      </a:r>
                      <a:endParaRPr kumimoji="1" lang="en-US" altLang="zh-TW" sz="2800" b="1" dirty="0" smtClean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 eaLnBrk="1" hangingPunct="1"/>
                      <a:r>
                        <a:rPr kumimoji="1" lang="zh-TW" altLang="en-US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環教</a:t>
                      </a:r>
                      <a:endParaRPr kumimoji="1" lang="en-US" altLang="zh-TW" sz="2800" b="1" dirty="0" smtClean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 eaLnBrk="1" hangingPunct="1"/>
                      <a:r>
                        <a:rPr kumimoji="1" lang="zh-TW" altLang="en-US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月報</a:t>
                      </a:r>
                      <a:endParaRPr kumimoji="1" lang="en-US" altLang="zh-TW" sz="2800" b="1" dirty="0" smtClean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 eaLnBrk="1" hangingPunct="1"/>
                      <a:r>
                        <a:rPr kumimoji="1" lang="zh-TW" altLang="en-US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藥劑</a:t>
                      </a:r>
                      <a:endParaRPr kumimoji="1" lang="en-US" altLang="zh-TW" sz="2800" b="1" dirty="0" smtClean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 eaLnBrk="1" hangingPunct="1"/>
                      <a:r>
                        <a:rPr kumimoji="1" lang="zh-TW" altLang="en-US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委託查證權</a:t>
                      </a:r>
                    </a:p>
                  </a:txBody>
                  <a:tcPr anchor="ctr">
                    <a:blipFill>
                      <a:blip r:embed="rId19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eaLnBrk="1" hangingPunct="1"/>
                      <a:r>
                        <a:rPr kumimoji="1" lang="zh-TW" altLang="en-US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儀電</a:t>
                      </a:r>
                      <a:endParaRPr kumimoji="1" lang="en-US" altLang="zh-TW" sz="2800" b="1" dirty="0" smtClean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 eaLnBrk="1" hangingPunct="1"/>
                      <a:r>
                        <a:rPr kumimoji="1" lang="zh-TW" altLang="en-US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自動監測</a:t>
                      </a:r>
                      <a:endParaRPr kumimoji="1" lang="en-US" altLang="zh-TW" sz="2800" b="1" dirty="0" smtClean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 eaLnBrk="1" hangingPunct="1"/>
                      <a:r>
                        <a:rPr kumimoji="1" lang="en-US" altLang="zh-TW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RBC</a:t>
                      </a:r>
                      <a:r>
                        <a:rPr kumimoji="1" lang="zh-TW" altLang="en-US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採購</a:t>
                      </a:r>
                      <a:endParaRPr kumimoji="1" lang="en-US" altLang="zh-TW" sz="2800" b="1" dirty="0" smtClean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 eaLnBrk="1" hangingPunct="1"/>
                      <a:r>
                        <a:rPr kumimoji="1" lang="zh-TW" altLang="en-US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定檢申報</a:t>
                      </a:r>
                    </a:p>
                  </a:txBody>
                  <a:tcPr anchor="ctr">
                    <a:blipFill>
                      <a:blip r:embed="rId2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eaLnBrk="1" hangingPunct="1"/>
                      <a:r>
                        <a:rPr kumimoji="1" lang="zh-TW" altLang="en-US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管線</a:t>
                      </a:r>
                      <a:endParaRPr kumimoji="1" lang="en-US" altLang="zh-TW" sz="2800" b="1" dirty="0" smtClean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 eaLnBrk="1" hangingPunct="1"/>
                      <a:r>
                        <a:rPr kumimoji="1" lang="zh-TW" altLang="en-US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勞安</a:t>
                      </a:r>
                      <a:endParaRPr kumimoji="1" lang="en-US" altLang="zh-TW" sz="2800" b="1" dirty="0" smtClean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 eaLnBrk="1" hangingPunct="1"/>
                      <a:r>
                        <a:rPr kumimoji="1" lang="zh-TW" altLang="en-US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綠美化</a:t>
                      </a:r>
                    </a:p>
                    <a:p>
                      <a:endParaRPr lang="zh-TW" altLang="en-US" sz="2800" b="1" dirty="0"/>
                    </a:p>
                  </a:txBody>
                  <a:tcPr anchor="ctr">
                    <a:blipFill>
                      <a:blip r:embed="rId1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桃幼支援人力</a:t>
                      </a:r>
                      <a:r>
                        <a:rPr kumimoji="1" lang="en-US" altLang="zh-TW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(109.1</a:t>
                      </a:r>
                      <a:r>
                        <a:rPr kumimoji="1" lang="zh-TW" altLang="en-US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歸建</a:t>
                      </a:r>
                      <a:r>
                        <a:rPr kumimoji="1" lang="en-US" altLang="zh-TW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kumimoji="1" lang="zh-TW" altLang="en-US" sz="2800" b="1" dirty="0" smtClean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blipFill>
                      <a:blip r:embed="rId21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大武崙支援人力</a:t>
                      </a:r>
                      <a:r>
                        <a:rPr kumimoji="1" lang="en-US" altLang="zh-TW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(109.1</a:t>
                      </a:r>
                      <a:r>
                        <a:rPr kumimoji="1" lang="zh-TW" altLang="en-US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歸建</a:t>
                      </a:r>
                      <a:r>
                        <a:rPr kumimoji="1" lang="en-US" altLang="zh-TW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kumimoji="1" lang="zh-TW" altLang="en-US" sz="2800" b="1" dirty="0" smtClean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blipFill>
                      <a:blip r:embed="rId2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檢驗</a:t>
                      </a:r>
                    </a:p>
                  </a:txBody>
                  <a:tcPr anchor="ctr">
                    <a:blipFill>
                      <a:blip r:embed="rId2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檢驗</a:t>
                      </a:r>
                    </a:p>
                  </a:txBody>
                  <a:tcPr anchor="ctr">
                    <a:blipFill>
                      <a:blip r:embed="rId24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3611103341"/>
                  </a:ext>
                </a:extLst>
              </a:tr>
            </a:tbl>
          </a:graphicData>
        </a:graphic>
      </p:graphicFrame>
      <p:sp>
        <p:nvSpPr>
          <p:cNvPr id="26" name="流程圖: 替代程序 25"/>
          <p:cNvSpPr/>
          <p:nvPr/>
        </p:nvSpPr>
        <p:spPr bwMode="auto">
          <a:xfrm>
            <a:off x="9879126" y="931002"/>
            <a:ext cx="3003754" cy="1523584"/>
          </a:xfrm>
          <a:prstGeom prst="flowChartAlternateProcess">
            <a:avLst/>
          </a:prstGeom>
          <a:blipFill>
            <a:blip r:embed="rId25"/>
            <a:stretch>
              <a:fillRect/>
            </a:stretch>
          </a:blip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黃靜雲</a:t>
            </a:r>
            <a:r>
              <a:rPr kumimoji="1"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主任</a:t>
            </a:r>
            <a:endParaRPr lang="zh-TW" altLang="en-US" sz="2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1325606">
              <a:defRPr/>
            </a:pPr>
            <a:r>
              <a:rPr kumimoji="1"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文稿</a:t>
            </a:r>
            <a:r>
              <a:rPr kumimoji="1"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核判</a:t>
            </a:r>
          </a:p>
        </p:txBody>
      </p:sp>
    </p:spTree>
    <p:extLst>
      <p:ext uri="{BB962C8B-B14F-4D97-AF65-F5344CB8AC3E}">
        <p14:creationId xmlns:p14="http://schemas.microsoft.com/office/powerpoint/2010/main" xmlns="" val="275482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60218" y="179645"/>
            <a:ext cx="3575952" cy="731706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工業區緣起</a:t>
            </a:r>
            <a:endParaRPr lang="zh-TW" altLang="en-US" sz="4000" b="1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21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47948103"/>
              </p:ext>
            </p:extLst>
          </p:nvPr>
        </p:nvGraphicFramePr>
        <p:xfrm>
          <a:off x="1721472" y="3511093"/>
          <a:ext cx="13213728" cy="1716781"/>
        </p:xfrm>
        <a:graphic>
          <a:graphicData uri="http://schemas.openxmlformats.org/drawingml/2006/table">
            <a:tbl>
              <a:tbl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tblPr>
              <a:tblGrid>
                <a:gridCol w="1815045">
                  <a:extLst>
                    <a:ext uri="{9D8B030D-6E8A-4147-A177-3AD203B41FA5}">
                      <a16:colId xmlns:a16="http://schemas.microsoft.com/office/drawing/2014/main" xmlns="" val="2802446662"/>
                    </a:ext>
                  </a:extLst>
                </a:gridCol>
                <a:gridCol w="37995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995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995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22894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開發面積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開發期間</a:t>
                      </a: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開發面積（公頃）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污水處理廠佔地面積</a:t>
                      </a:r>
                      <a:endParaRPr kumimoji="0" lang="en-US" altLang="zh-TW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（公頃）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1967"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民國</a:t>
                      </a: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75</a:t>
                      </a: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年至</a:t>
                      </a: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78</a:t>
                      </a: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140.55</a:t>
                      </a: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2.4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37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09052846"/>
              </p:ext>
            </p:extLst>
          </p:nvPr>
        </p:nvGraphicFramePr>
        <p:xfrm>
          <a:off x="746298" y="1143400"/>
          <a:ext cx="13213725" cy="2135927"/>
        </p:xfrm>
        <a:graphic>
          <a:graphicData uri="http://schemas.openxmlformats.org/drawingml/2006/table">
            <a:tbl>
              <a:tbl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tblPr>
              <a:tblGrid>
                <a:gridCol w="1823977">
                  <a:extLst>
                    <a:ext uri="{9D8B030D-6E8A-4147-A177-3AD203B41FA5}">
                      <a16:colId xmlns:a16="http://schemas.microsoft.com/office/drawing/2014/main" xmlns="" val="3439522029"/>
                    </a:ext>
                  </a:extLst>
                </a:gridCol>
                <a:gridCol w="28474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474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474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47437">
                  <a:extLst>
                    <a:ext uri="{9D8B030D-6E8A-4147-A177-3AD203B41FA5}">
                      <a16:colId xmlns:a16="http://schemas.microsoft.com/office/drawing/2014/main" xmlns="" val="37691265"/>
                    </a:ext>
                  </a:extLst>
                </a:gridCol>
              </a:tblGrid>
              <a:tr h="581513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設立緣起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核准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依據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開發設置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用途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85775"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民國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73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endParaRPr kumimoji="0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行政院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台北縣政府獎勵投資條例規定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五股工業區、污水處理廠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容納二重疏洪道的合法工廠拆遷戶使用；提供興辦工業人作為建廠用地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38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43405031"/>
              </p:ext>
            </p:extLst>
          </p:nvPr>
        </p:nvGraphicFramePr>
        <p:xfrm>
          <a:off x="2717155" y="5337720"/>
          <a:ext cx="13213728" cy="1442936"/>
        </p:xfrm>
        <a:graphic>
          <a:graphicData uri="http://schemas.openxmlformats.org/drawingml/2006/table">
            <a:tbl>
              <a:tbl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tblPr>
              <a:tblGrid>
                <a:gridCol w="1810764">
                  <a:extLst>
                    <a:ext uri="{9D8B030D-6E8A-4147-A177-3AD203B41FA5}">
                      <a16:colId xmlns:a16="http://schemas.microsoft.com/office/drawing/2014/main" xmlns="" val="2777143834"/>
                    </a:ext>
                  </a:extLst>
                </a:gridCol>
                <a:gridCol w="28507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507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507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50741">
                  <a:extLst>
                    <a:ext uri="{9D8B030D-6E8A-4147-A177-3AD203B41FA5}">
                      <a16:colId xmlns:a16="http://schemas.microsoft.com/office/drawing/2014/main" xmlns="" val="37691265"/>
                    </a:ext>
                  </a:extLst>
                </a:gridCol>
              </a:tblGrid>
              <a:tr h="728762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開發經過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施工單位</a:t>
                      </a:r>
                      <a:endParaRPr kumimoji="0" lang="en-US" altLang="zh-TW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運轉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榮工處操作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服務中心操作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4174"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榮工處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78</a:t>
                      </a:r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altLang="zh-TW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</a:t>
                      </a:r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78</a:t>
                      </a:r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altLang="zh-TW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</a:t>
                      </a:r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87</a:t>
                      </a:r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kumimoji="0" lang="en-US" altLang="zh-TW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</a:t>
                      </a:r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kumimoji="0" lang="en-US" altLang="zh-TW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日起迄今</a:t>
                      </a:r>
                      <a:endParaRPr kumimoji="0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39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7672883"/>
              </p:ext>
            </p:extLst>
          </p:nvPr>
        </p:nvGraphicFramePr>
        <p:xfrm>
          <a:off x="3671810" y="7000089"/>
          <a:ext cx="13213729" cy="2131857"/>
        </p:xfrm>
        <a:graphic>
          <a:graphicData uri="http://schemas.openxmlformats.org/drawingml/2006/table">
            <a:tbl>
              <a:tbl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tblPr>
              <a:tblGrid>
                <a:gridCol w="1810765">
                  <a:extLst>
                    <a:ext uri="{9D8B030D-6E8A-4147-A177-3AD203B41FA5}">
                      <a16:colId xmlns:a16="http://schemas.microsoft.com/office/drawing/2014/main" xmlns="" val="2777143834"/>
                    </a:ext>
                  </a:extLst>
                </a:gridCol>
                <a:gridCol w="114029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131857">
                <a:tc>
                  <a:txBody>
                    <a:bodyPr/>
                    <a:lstStyle/>
                    <a:p>
                      <a:pPr marL="342900" indent="-342900" algn="ctr">
                        <a:spcBef>
                          <a:spcPct val="50000"/>
                        </a:spcBef>
                      </a:pPr>
                      <a:r>
                        <a:rPr kumimoji="0" lang="zh-TW" altLang="en-US" sz="32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設置沿革</a:t>
                      </a:r>
                      <a:endParaRPr kumimoji="0" lang="zh-TW" altLang="en-US" sz="3200" b="1" dirty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本園區污水處理廠，於</a:t>
                      </a:r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75</a:t>
                      </a:r>
                      <a:r>
                        <a:rPr kumimoji="0" lang="zh-TW" alt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kumimoji="0" lang="en-US" altLang="zh-TW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kumimoji="0" lang="zh-TW" alt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月由中華顧問工程司設計規劃，榮工處施工，</a:t>
                      </a:r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78</a:t>
                      </a:r>
                      <a:r>
                        <a:rPr kumimoji="0" lang="zh-TW" alt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kumimoji="0" lang="en-US" altLang="zh-TW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月開始運轉，由榮工處操作，直至</a:t>
                      </a:r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87</a:t>
                      </a:r>
                      <a:r>
                        <a:rPr kumimoji="0" lang="zh-TW" alt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kumimoji="0" lang="en-US" altLang="zh-TW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0" lang="zh-TW" alt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kumimoji="0" lang="en-US" altLang="zh-TW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TW" alt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日起，由服務中心環保組自行操作迄今。</a:t>
                      </a:r>
                      <a:endParaRPr kumimoji="0" lang="en-US" altLang="zh-TW" sz="24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面積</a:t>
                      </a:r>
                      <a:r>
                        <a:rPr kumimoji="0" lang="en-US" altLang="zh-TW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2.4</a:t>
                      </a:r>
                      <a:r>
                        <a:rPr kumimoji="0" lang="zh-TW" alt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公頃，</a:t>
                      </a:r>
                      <a:r>
                        <a:rPr kumimoji="0" lang="zh-TW" altLang="en-US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設計處理水量為</a:t>
                      </a:r>
                      <a:r>
                        <a:rPr kumimoji="0" lang="en-US" altLang="zh-TW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12,285CMD</a:t>
                      </a:r>
                      <a:r>
                        <a:rPr kumimoji="0" lang="zh-TW" altLang="en-US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，採迴轉生物圓盤法（</a:t>
                      </a:r>
                      <a:r>
                        <a:rPr kumimoji="0" lang="en-US" altLang="zh-TW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RBC</a:t>
                      </a:r>
                      <a:r>
                        <a:rPr kumimoji="0" lang="zh-TW" altLang="en-US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）處理</a:t>
                      </a:r>
                      <a:r>
                        <a:rPr kumimoji="0" lang="zh-TW" alt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。</a:t>
                      </a:r>
                      <a:r>
                        <a:rPr kumimoji="0" lang="zh-TW" altLang="en-US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放流水排入中港大排</a:t>
                      </a:r>
                      <a:r>
                        <a:rPr kumimoji="0" lang="zh-TW" alt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，後匯入大窠坑溪，再由本園區東北隅流入二重疏洪道，</a:t>
                      </a:r>
                      <a:r>
                        <a:rPr kumimoji="0" lang="zh-TW" altLang="en-US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最後</a:t>
                      </a:r>
                      <a:r>
                        <a:rPr kumimoji="0" lang="zh-TW" alt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於關渡附近</a:t>
                      </a:r>
                      <a:r>
                        <a:rPr kumimoji="0" lang="zh-TW" altLang="en-US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流入淡水河</a:t>
                      </a:r>
                      <a:r>
                        <a:rPr lang="zh-TW" alt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。</a:t>
                      </a:r>
                      <a:endParaRPr kumimoji="0" lang="en-US" altLang="zh-TW" sz="24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8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6499459" y="9212441"/>
            <a:ext cx="1175766" cy="730072"/>
          </a:xfrm>
        </p:spPr>
        <p:txBody>
          <a:bodyPr/>
          <a:lstStyle/>
          <a:p>
            <a:r>
              <a:rPr kumimoji="1" lang="en-US" altLang="zh-TW" sz="3200" b="1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2</a:t>
            </a:r>
            <a:endParaRPr kumimoji="1" lang="zh-TW" altLang="en-US" sz="3200" b="1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882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 descr="五股工業區圖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04721"/>
            <a:ext cx="12959255" cy="660703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xtLst/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553569" y="7541549"/>
            <a:ext cx="12361312" cy="167336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xtLst/>
        </p:spPr>
        <p:txBody>
          <a:bodyPr/>
          <a:lstStyle/>
          <a:p>
            <a:pPr marL="497136" indent="-497136">
              <a:buClr>
                <a:schemeClr val="accent1"/>
              </a:buClr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東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濱二重疏洪道左岸堤防，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與高速公路為界，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鄰新莊區，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西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界中港大排水溝，距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泰山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97136" indent="-497136">
              <a:buClr>
                <a:schemeClr val="accent1"/>
              </a:buClr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約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公里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，五股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公里，台北市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公里，位置適中，勞力來源充沛，對外交通經由第二省道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至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97136" indent="-497136">
              <a:buClr>
                <a:schemeClr val="accent1"/>
              </a:buClr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五股交流道約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1.5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公里，至桃園國際機場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33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公里，至基隆港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28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公里，地處北部交通網樞紐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97136" indent="-497136">
              <a:buClr>
                <a:schemeClr val="accent1"/>
              </a:buClr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交通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非常便捷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，對於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減輕區內工廠原料及產品運輸成本有極大的幫助。</a:t>
            </a: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360218" y="179645"/>
            <a:ext cx="3575952" cy="7317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13256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99" b="1" i="0" kern="1200" cap="all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sz="4000" dirty="0" smtClean="0">
                <a:solidFill>
                  <a:srgbClr val="FFC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工業區緣起</a:t>
            </a:r>
            <a:endParaRPr lang="zh-TW" altLang="en-US" sz="4000" dirty="0">
              <a:solidFill>
                <a:srgbClr val="FFC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53448" y="-1"/>
            <a:ext cx="7821777" cy="58182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內容版面配置區 4"/>
          <p:cNvSpPr>
            <a:spLocks noGrp="1"/>
          </p:cNvSpPr>
          <p:nvPr>
            <p:ph idx="13"/>
          </p:nvPr>
        </p:nvSpPr>
        <p:spPr>
          <a:xfrm>
            <a:off x="9853448" y="13126"/>
            <a:ext cx="2464630" cy="598793"/>
          </a:xfr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zh-TW" altLang="en-US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污水處理廠</a:t>
            </a:r>
            <a:endParaRPr lang="zh-TW" altLang="en-US" sz="32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3"/>
          </p:nvPr>
        </p:nvSpPr>
        <p:spPr>
          <a:xfrm>
            <a:off x="0" y="1604756"/>
            <a:ext cx="3699924" cy="598793"/>
          </a:xfr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77500" lnSpcReduction="20000"/>
          </a:bodyPr>
          <a:lstStyle/>
          <a:p>
            <a:r>
              <a:rPr lang="zh-TW" altLang="en-US" sz="3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地理位置與交通狀況</a:t>
            </a:r>
          </a:p>
          <a:p>
            <a:endParaRPr lang="zh-TW" altLang="en-US" dirty="0"/>
          </a:p>
        </p:txBody>
      </p:sp>
      <p:sp>
        <p:nvSpPr>
          <p:cNvPr id="13" name="直角三角形 12"/>
          <p:cNvSpPr/>
          <p:nvPr/>
        </p:nvSpPr>
        <p:spPr>
          <a:xfrm rot="5063061">
            <a:off x="4208124" y="3280745"/>
            <a:ext cx="1122897" cy="1360375"/>
          </a:xfrm>
          <a:prstGeom prst="rtTriangl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" name="直線單箭頭接點 15"/>
          <p:cNvCxnSpPr>
            <a:stCxn id="13" idx="0"/>
            <a:endCxn id="8" idx="1"/>
          </p:cNvCxnSpPr>
          <p:nvPr/>
        </p:nvCxnSpPr>
        <p:spPr>
          <a:xfrm flipV="1">
            <a:off x="5391555" y="312523"/>
            <a:ext cx="4461893" cy="3023096"/>
          </a:xfrm>
          <a:prstGeom prst="straightConnector1">
            <a:avLst/>
          </a:prstGeom>
          <a:ln w="571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投影片編號版面配置區 3"/>
          <p:cNvSpPr txBox="1">
            <a:spLocks/>
          </p:cNvSpPr>
          <p:nvPr/>
        </p:nvSpPr>
        <p:spPr>
          <a:xfrm>
            <a:off x="16499459" y="9212441"/>
            <a:ext cx="1175766" cy="7300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zh-TW"/>
            </a:defPPr>
            <a:lvl1pPr marL="0" algn="r" defTabSz="768004" rtl="0" eaLnBrk="1" latinLnBrk="0" hangingPunct="1">
              <a:defRPr sz="4059" b="1" kern="120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384002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8004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6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6008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0010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04011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013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72016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32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3</a:t>
            </a:r>
            <a:endParaRPr kumimoji="1" lang="zh-TW" altLang="en-US" sz="3200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797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>
          <a:xfrm>
            <a:off x="360218" y="179645"/>
            <a:ext cx="3575952" cy="7317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13256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99" b="1" i="0" kern="1200" cap="all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sz="4000" dirty="0" smtClean="0">
                <a:solidFill>
                  <a:srgbClr val="FFC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污水處理廠</a:t>
            </a:r>
            <a:endParaRPr lang="zh-TW" altLang="en-US" sz="4000" dirty="0">
              <a:solidFill>
                <a:srgbClr val="FFC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53">
            <a:hlinkClick r:id="rId4" action="ppaction://hlinkpres?slideindex=1&amp;slidetitle=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526" y="884682"/>
            <a:ext cx="10101248" cy="495648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xtLst/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45078793"/>
              </p:ext>
            </p:extLst>
          </p:nvPr>
        </p:nvGraphicFramePr>
        <p:xfrm>
          <a:off x="10780195" y="2111482"/>
          <a:ext cx="6514738" cy="3025408"/>
        </p:xfrm>
        <a:graphic>
          <a:graphicData uri="http://schemas.openxmlformats.org/presentationml/2006/ole">
            <p:oleObj spid="_x0000_s1155" r:id="rId7" imgW="2639797" imgH="3103133" progId="">
              <p:embed/>
            </p:oleObj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56402689"/>
              </p:ext>
            </p:extLst>
          </p:nvPr>
        </p:nvGraphicFramePr>
        <p:xfrm>
          <a:off x="10780195" y="401947"/>
          <a:ext cx="6514738" cy="1865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4738">
                  <a:extLst>
                    <a:ext uri="{9D8B030D-6E8A-4147-A177-3AD203B41FA5}">
                      <a16:colId xmlns:a16="http://schemas.microsoft.com/office/drawing/2014/main" xmlns="" val="2942595140"/>
                    </a:ext>
                  </a:extLst>
                </a:gridCol>
              </a:tblGrid>
              <a:tr h="443038"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zh-TW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產業類別</a:t>
                      </a:r>
                      <a:r>
                        <a:rPr kumimoji="0" lang="en-US" altLang="zh-TW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&amp;</a:t>
                      </a:r>
                      <a:r>
                        <a:rPr kumimoji="0" lang="zh-TW" altLang="zh-TW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廢水量統計</a:t>
                      </a:r>
                      <a:endParaRPr kumimoji="0" lang="zh-TW" altLang="en-US" sz="2800" b="1" dirty="0" smtClean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10839937"/>
                  </a:ext>
                </a:extLst>
              </a:tr>
              <a:tr h="1347462">
                <a:tc>
                  <a:txBody>
                    <a:bodyPr/>
                    <a:lstStyle/>
                    <a:p>
                      <a:pPr marL="0" marR="0" lvl="0" indent="0" algn="l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園區內排放水量以</a:t>
                      </a:r>
                      <a:r>
                        <a:rPr kumimoji="0" lang="zh-TW" altLang="en-US" sz="24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機械設備裝配業</a:t>
                      </a:r>
                      <a:r>
                        <a:rPr kumimoji="0"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zh-TW" altLang="en-US" sz="24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電力電子製品業</a:t>
                      </a:r>
                      <a:r>
                        <a:rPr kumimoji="0"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及</a:t>
                      </a:r>
                      <a:r>
                        <a:rPr kumimoji="0" lang="zh-TW" altLang="en-US" sz="24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食品製造業</a:t>
                      </a:r>
                      <a:r>
                        <a:rPr kumimoji="0" lang="zh-TW" altLang="en-US" sz="2400" b="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最大，其中又以</a:t>
                      </a:r>
                      <a:r>
                        <a:rPr kumimoji="0" lang="zh-TW" altLang="en-US" sz="24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食品製造業</a:t>
                      </a:r>
                      <a:r>
                        <a:rPr kumimoji="0" lang="zh-TW" altLang="en-US" sz="2400" b="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約佔總水量</a:t>
                      </a:r>
                      <a:r>
                        <a:rPr kumimoji="0" lang="en-US" altLang="zh-TW" sz="24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24.6%</a:t>
                      </a:r>
                      <a:r>
                        <a:rPr kumimoji="0" lang="zh-TW" altLang="en-US" sz="2400" b="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，對本廠影響較大。</a:t>
                      </a:r>
                    </a:p>
                  </a:txBody>
                  <a:tcPr>
                    <a:blipFill>
                      <a:blip r:embed="rId8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3099625139"/>
                  </a:ext>
                </a:extLst>
              </a:tr>
            </a:tbl>
          </a:graphicData>
        </a:graphic>
      </p:graphicFrame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6995157" y="378288"/>
            <a:ext cx="3234267" cy="488949"/>
          </a:xfrm>
          <a:prstGeom prst="rect">
            <a:avLst/>
          </a:prstGeom>
          <a:solidFill>
            <a:schemeClr val="accent5"/>
          </a:solidFill>
          <a:ln w="15875" algn="ctr">
            <a:solidFill>
              <a:srgbClr val="2077AF"/>
            </a:solidFill>
            <a:miter lim="800000"/>
            <a:headEnd/>
            <a:tailEnd/>
          </a:ln>
        </p:spPr>
        <p:txBody>
          <a:bodyPr lIns="121917" tIns="60959" rIns="121917" bIns="60959" anchor="ctr"/>
          <a:lstStyle/>
          <a:p>
            <a:pPr>
              <a:defRPr/>
            </a:pP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設計處理量</a:t>
            </a:r>
            <a:r>
              <a:rPr lang="en-US" altLang="zh-TW" sz="1600" b="1" dirty="0" smtClean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12,285CMD</a:t>
            </a: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16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本年度最大處理量為</a:t>
            </a:r>
            <a:r>
              <a:rPr lang="en-US" altLang="zh-TW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8,200CMD</a:t>
            </a:r>
            <a:endParaRPr lang="zh-TW" altLang="en-US" sz="16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55497172"/>
              </p:ext>
            </p:extLst>
          </p:nvPr>
        </p:nvGraphicFramePr>
        <p:xfrm>
          <a:off x="10780195" y="5283200"/>
          <a:ext cx="6514738" cy="45140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7369">
                  <a:extLst>
                    <a:ext uri="{9D8B030D-6E8A-4147-A177-3AD203B41FA5}">
                      <a16:colId xmlns:a16="http://schemas.microsoft.com/office/drawing/2014/main" xmlns="" val="19599389"/>
                    </a:ext>
                  </a:extLst>
                </a:gridCol>
                <a:gridCol w="3257369">
                  <a:extLst>
                    <a:ext uri="{9D8B030D-6E8A-4147-A177-3AD203B41FA5}">
                      <a16:colId xmlns:a16="http://schemas.microsoft.com/office/drawing/2014/main" xmlns="" val="595720233"/>
                    </a:ext>
                  </a:extLst>
                </a:gridCol>
              </a:tblGrid>
              <a:tr h="49051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迴轉生物圓盤微生物相</a:t>
                      </a:r>
                      <a:endParaRPr lang="zh-TW" altLang="en-US" sz="2800" b="1" dirty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55684684"/>
                  </a:ext>
                </a:extLst>
              </a:tr>
              <a:tr h="156666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10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2015948690"/>
                  </a:ext>
                </a:extLst>
              </a:tr>
              <a:tr h="349893"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累枝蟲</a:t>
                      </a:r>
                    </a:p>
                  </a:txBody>
                  <a:tcPr>
                    <a:blipFill>
                      <a:blip r:embed="rId8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鐘型蟲</a:t>
                      </a:r>
                    </a:p>
                  </a:txBody>
                  <a:tcPr>
                    <a:blipFill>
                      <a:blip r:embed="rId8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4034164518"/>
                  </a:ext>
                </a:extLst>
              </a:tr>
              <a:tr h="1485264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11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12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28427167"/>
                  </a:ext>
                </a:extLst>
              </a:tr>
              <a:tr h="486743"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輪蟲</a:t>
                      </a:r>
                    </a:p>
                  </a:txBody>
                  <a:tcPr>
                    <a:blipFill>
                      <a:blip r:embed="rId8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有柄纖毛蟲</a:t>
                      </a:r>
                    </a:p>
                  </a:txBody>
                  <a:tcPr>
                    <a:blipFill>
                      <a:blip r:embed="rId8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3730065140"/>
                  </a:ext>
                </a:extLst>
              </a:tr>
            </a:tbl>
          </a:graphicData>
        </a:graphic>
      </p:graphicFrame>
      <p:sp>
        <p:nvSpPr>
          <p:cNvPr id="15" name="投影片編號版面配置區 3"/>
          <p:cNvSpPr txBox="1">
            <a:spLocks/>
          </p:cNvSpPr>
          <p:nvPr/>
        </p:nvSpPr>
        <p:spPr>
          <a:xfrm>
            <a:off x="16499459" y="9212441"/>
            <a:ext cx="1175766" cy="7300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zh-TW"/>
            </a:defPPr>
            <a:lvl1pPr marL="0" algn="r" defTabSz="768004" rtl="0" eaLnBrk="1" latinLnBrk="0" hangingPunct="1">
              <a:defRPr sz="4059" b="1" kern="120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384002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8004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6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6008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0010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04011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013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72016" algn="l" defTabSz="768004" rtl="0" eaLnBrk="1" latinLnBrk="0" hangingPunct="1"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32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4</a:t>
            </a:r>
            <a:endParaRPr kumimoji="1" lang="zh-TW" altLang="en-US" sz="3200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05368309"/>
              </p:ext>
            </p:extLst>
          </p:nvPr>
        </p:nvGraphicFramePr>
        <p:xfrm>
          <a:off x="322523" y="5956060"/>
          <a:ext cx="6676070" cy="3813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550">
                  <a:extLst>
                    <a:ext uri="{9D8B030D-6E8A-4147-A177-3AD203B41FA5}">
                      <a16:colId xmlns:a16="http://schemas.microsoft.com/office/drawing/2014/main" xmlns="" val="710550989"/>
                    </a:ext>
                  </a:extLst>
                </a:gridCol>
                <a:gridCol w="1162304">
                  <a:extLst>
                    <a:ext uri="{9D8B030D-6E8A-4147-A177-3AD203B41FA5}">
                      <a16:colId xmlns:a16="http://schemas.microsoft.com/office/drawing/2014/main" xmlns="" val="2606793247"/>
                    </a:ext>
                  </a:extLst>
                </a:gridCol>
                <a:gridCol w="1162304">
                  <a:extLst>
                    <a:ext uri="{9D8B030D-6E8A-4147-A177-3AD203B41FA5}">
                      <a16:colId xmlns:a16="http://schemas.microsoft.com/office/drawing/2014/main" xmlns="" val="4353837"/>
                    </a:ext>
                  </a:extLst>
                </a:gridCol>
                <a:gridCol w="1162304">
                  <a:extLst>
                    <a:ext uri="{9D8B030D-6E8A-4147-A177-3AD203B41FA5}">
                      <a16:colId xmlns:a16="http://schemas.microsoft.com/office/drawing/2014/main" xmlns="" val="1158863"/>
                    </a:ext>
                  </a:extLst>
                </a:gridCol>
                <a:gridCol w="1162304">
                  <a:extLst>
                    <a:ext uri="{9D8B030D-6E8A-4147-A177-3AD203B41FA5}">
                      <a16:colId xmlns:a16="http://schemas.microsoft.com/office/drawing/2014/main" xmlns="" val="458304253"/>
                    </a:ext>
                  </a:extLst>
                </a:gridCol>
                <a:gridCol w="1162304">
                  <a:extLst>
                    <a:ext uri="{9D8B030D-6E8A-4147-A177-3AD203B41FA5}">
                      <a16:colId xmlns:a16="http://schemas.microsoft.com/office/drawing/2014/main" xmlns="" val="2807779347"/>
                    </a:ext>
                  </a:extLst>
                </a:gridCol>
              </a:tblGrid>
              <a:tr h="143608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廢棄物清理法</a:t>
                      </a:r>
                      <a:endParaRPr lang="zh-TW" altLang="en-US" sz="2400" b="1" dirty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 gridSpan="5">
                  <a:txBody>
                    <a:bodyPr/>
                    <a:lstStyle/>
                    <a:p>
                      <a:pPr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FontTx/>
                        <a:buNone/>
                        <a:defRPr/>
                      </a:pPr>
                      <a:r>
                        <a:rPr lang="zh-TW" alt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第 三 章 第</a:t>
                      </a:r>
                      <a:r>
                        <a:rPr lang="en-US" altLang="zh-TW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28</a:t>
                      </a:r>
                      <a:r>
                        <a:rPr lang="zh-TW" alt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條 </a:t>
                      </a:r>
                      <a:r>
                        <a:rPr lang="zh-TW" altLang="en-US" sz="20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事業廢棄物之清理</a:t>
                      </a:r>
                      <a:r>
                        <a:rPr lang="zh-TW" alt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，除再利用方式外，應以下列方式為之：三、</a:t>
                      </a:r>
                      <a:r>
                        <a:rPr lang="zh-TW" altLang="en-US" sz="20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委託清除、處理</a:t>
                      </a:r>
                      <a:r>
                        <a:rPr lang="zh-TW" alt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：（一）</a:t>
                      </a:r>
                      <a:r>
                        <a:rPr lang="zh-TW" altLang="en-US" sz="2000" b="0" i="0" kern="1200" dirty="0" smtClean="0">
                          <a:solidFill>
                            <a:srgbClr val="0000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委託經主管機關許可清除、處理該類廢棄物之公民營廢棄物清除處理機構清除、處理</a:t>
                      </a:r>
                      <a:r>
                        <a:rPr lang="zh-TW" alt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。</a:t>
                      </a:r>
                      <a:endParaRPr lang="zh-TW" altLang="en-US" sz="20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8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FontTx/>
                        <a:buNone/>
                        <a:defRPr/>
                      </a:pPr>
                      <a:endParaRPr lang="zh-TW" altLang="en-US" sz="20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8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383518528"/>
                  </a:ext>
                </a:extLst>
              </a:tr>
              <a:tr h="216140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污泥清理</a:t>
                      </a:r>
                      <a:endParaRPr lang="en-US" altLang="zh-TW" sz="2400" b="1" dirty="0" smtClean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TW" sz="2400" b="1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(D-0901)</a:t>
                      </a:r>
                      <a:endParaRPr lang="zh-TW" altLang="en-US" sz="24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8971167"/>
                  </a:ext>
                </a:extLst>
              </a:tr>
              <a:tr h="1707042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污泥產出存放於貯存區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委託清除、處理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開立</a:t>
                      </a:r>
                      <a:r>
                        <a:rPr lang="en-US" altLang="zh-TW" sz="20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『</a:t>
                      </a:r>
                      <a:r>
                        <a:rPr lang="zh-TW" altLang="en-US" sz="20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事業廢棄物處理遞送三聯單</a:t>
                      </a:r>
                      <a:r>
                        <a:rPr lang="en-US" altLang="zh-TW" sz="20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』</a:t>
                      </a:r>
                      <a:endParaRPr lang="zh-TW" altLang="en-US" sz="2000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清除機構運送至處理廠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熱處理</a:t>
                      </a:r>
                      <a:r>
                        <a:rPr lang="en-US" altLang="zh-TW" sz="20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(Z04)</a:t>
                      </a:r>
                      <a:r>
                        <a:rPr lang="zh-TW" altLang="en-US" sz="20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方式，焚燒污泥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48873064"/>
                  </a:ext>
                </a:extLst>
              </a:tr>
            </a:tbl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64033518"/>
              </p:ext>
            </p:extLst>
          </p:nvPr>
        </p:nvGraphicFramePr>
        <p:xfrm>
          <a:off x="6995157" y="5959499"/>
          <a:ext cx="3428616" cy="3813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8616">
                  <a:extLst>
                    <a:ext uri="{9D8B030D-6E8A-4147-A177-3AD203B41FA5}">
                      <a16:colId xmlns:a16="http://schemas.microsoft.com/office/drawing/2014/main" xmlns="" val="425263197"/>
                    </a:ext>
                  </a:extLst>
                </a:gridCol>
              </a:tblGrid>
              <a:tr h="1906762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13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205089230"/>
                  </a:ext>
                </a:extLst>
              </a:tr>
              <a:tr h="1906762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14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4255592447"/>
                  </a:ext>
                </a:extLst>
              </a:tr>
            </a:tbl>
          </a:graphicData>
        </a:graphic>
      </p:graphicFrame>
      <p:cxnSp>
        <p:nvCxnSpPr>
          <p:cNvPr id="26" name="肘形接點 25"/>
          <p:cNvCxnSpPr/>
          <p:nvPr/>
        </p:nvCxnSpPr>
        <p:spPr>
          <a:xfrm rot="16200000" flipH="1">
            <a:off x="8484963" y="4910995"/>
            <a:ext cx="1463703" cy="633308"/>
          </a:xfrm>
          <a:prstGeom prst="bentConnector3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肘形接點 28"/>
          <p:cNvCxnSpPr/>
          <p:nvPr/>
        </p:nvCxnSpPr>
        <p:spPr>
          <a:xfrm>
            <a:off x="4899659" y="3804779"/>
            <a:ext cx="9764608" cy="1478421"/>
          </a:xfrm>
          <a:prstGeom prst="bentConnector3">
            <a:avLst/>
          </a:prstGeom>
          <a:ln w="3810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7405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>
          <a:xfrm>
            <a:off x="360218" y="179645"/>
            <a:ext cx="3575952" cy="7317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13256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99" b="1" i="0" kern="1200" cap="all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sz="4000" dirty="0" smtClean="0">
                <a:solidFill>
                  <a:srgbClr val="00009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污水處理廠</a:t>
            </a:r>
            <a:endParaRPr lang="zh-TW" altLang="en-US" sz="4000" dirty="0">
              <a:solidFill>
                <a:srgbClr val="000099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" name="內容版面配置區 8"/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xmlns="" val="220551738"/>
              </p:ext>
            </p:extLst>
          </p:nvPr>
        </p:nvGraphicFramePr>
        <p:xfrm>
          <a:off x="360218" y="1834367"/>
          <a:ext cx="16962582" cy="7378074"/>
        </p:xfrm>
        <a:graphic>
          <a:graphicData uri="http://schemas.openxmlformats.org/drawingml/2006/table">
            <a:tbl>
              <a:tblPr/>
              <a:tblGrid>
                <a:gridCol w="11846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089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089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089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25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3256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3256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3256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13584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24116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37907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137907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1241165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1241165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1103255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</a:tblGrid>
              <a:tr h="102309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項目</a:t>
                      </a:r>
                    </a:p>
                  </a:txBody>
                  <a:tcPr marL="1396" marR="1396" marT="13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設計值</a:t>
                      </a: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進廠 </a:t>
                      </a: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進廠</a:t>
                      </a:r>
                      <a:r>
                        <a:rPr lang="zh-TW" altLang="en-US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水質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放流</a:t>
                      </a:r>
                      <a:r>
                        <a:rPr lang="zh-TW" altLang="en-US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水質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法規標準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30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限值</a:t>
                      </a: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最高</a:t>
                      </a:r>
                      <a:r>
                        <a:rPr lang="en-US" altLang="zh-TW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單日</a:t>
                      </a:r>
                      <a:r>
                        <a:rPr lang="en-US" altLang="zh-TW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最低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單日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平均值</a:t>
                      </a:r>
                      <a:r>
                        <a:rPr lang="en-US" altLang="zh-TW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(1~6</a:t>
                      </a:r>
                      <a:r>
                        <a:rPr lang="zh-TW" altLang="en-US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altLang="en-US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最大值</a:t>
                      </a:r>
                      <a:r>
                        <a:rPr lang="en-US" altLang="zh-TW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單日</a:t>
                      </a:r>
                      <a:r>
                        <a:rPr lang="en-US" altLang="zh-TW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最小值</a:t>
                      </a:r>
                      <a:r>
                        <a:rPr lang="en-US" altLang="zh-TW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單日</a:t>
                      </a:r>
                      <a:r>
                        <a:rPr lang="en-US" altLang="zh-TW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正負偏差</a:t>
                      </a:r>
                      <a:r>
                        <a:rPr lang="zh-TW" altLang="en-US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值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平均值</a:t>
                      </a:r>
                      <a:r>
                        <a:rPr lang="en-US" altLang="zh-TW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(1~6</a:t>
                      </a:r>
                      <a:r>
                        <a:rPr lang="zh-TW" altLang="en-US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altLang="en-US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平均去除率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(%)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日</a:t>
                      </a:r>
                      <a:endParaRPr lang="en-US" altLang="zh-TW" sz="2400" b="0" i="0" u="none" strike="noStrike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平均值 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最大</a:t>
                      </a:r>
                      <a:endParaRPr lang="en-US" altLang="zh-TW" sz="2400" b="0" i="0" u="none" strike="noStrike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限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值 </a:t>
                      </a:r>
                    </a:p>
                  </a:txBody>
                  <a:tcPr marL="1396" marR="1396" marT="13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日</a:t>
                      </a:r>
                      <a:endParaRPr lang="en-US" altLang="zh-TW" sz="2400" b="0" i="0" u="none" strike="noStrike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平均值 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230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COD</a:t>
                      </a:r>
                      <a:br>
                        <a:rPr lang="en-US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(mg/L) </a:t>
                      </a:r>
                    </a:p>
                  </a:txBody>
                  <a:tcPr marL="1396" marR="1396" marT="13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480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1" i="0" u="none" strike="noStrike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480</a:t>
                      </a:r>
                      <a:r>
                        <a:rPr lang="zh-TW" altLang="en-US" sz="2400" b="1" i="0" u="none" strike="noStrike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870</a:t>
                      </a:r>
                    </a:p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(4/9)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1396" marR="1396" marT="13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51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238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67 </a:t>
                      </a:r>
                    </a:p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(1/30)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1396" marR="1396" marT="13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22.5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80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36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80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65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35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BOD</a:t>
                      </a:r>
                      <a:br>
                        <a:rPr lang="en-US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(mg/L) </a:t>
                      </a:r>
                    </a:p>
                  </a:txBody>
                  <a:tcPr marL="1396" marR="1396" marT="13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220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1" i="0" u="none" strike="noStrike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320</a:t>
                      </a:r>
                      <a:endParaRPr lang="zh-TW" altLang="en-US" sz="2400" b="1" i="0" u="none" strike="noStrike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185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1396" marR="1396" marT="13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75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1396" marR="1396" marT="13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75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230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SS</a:t>
                      </a:r>
                      <a:br>
                        <a:rPr lang="en-US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(mg/L)  </a:t>
                      </a:r>
                    </a:p>
                  </a:txBody>
                  <a:tcPr marL="1396" marR="1396" marT="13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250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1" i="0" u="none" strike="noStrike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480</a:t>
                      </a:r>
                      <a:endParaRPr lang="zh-TW" altLang="en-US" sz="2400" b="1" i="0" u="none" strike="noStrike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433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1396" marR="1396" marT="13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96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1396" marR="1396" marT="13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9.5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84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2309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水量</a:t>
                      </a:r>
                      <a:b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CMD) </a:t>
                      </a:r>
                    </a:p>
                  </a:txBody>
                  <a:tcPr marL="1396" marR="1396" marT="13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設計水量</a:t>
                      </a:r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CMD) </a:t>
                      </a: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核准排放量</a:t>
                      </a: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rowSpan="3" gridSpan="11"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異常說明 </a:t>
                      </a:r>
                      <a:r>
                        <a:rPr lang="en-US" altLang="zh-TW" sz="2400" b="1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:108/4/9</a:t>
                      </a:r>
                      <a:r>
                        <a:rPr lang="zh-TW" altLang="en-US" sz="2400" b="1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廠內污泥迴流 </a:t>
                      </a:r>
                      <a:r>
                        <a:rPr lang="en-US" altLang="zh-TW" sz="2400" b="1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1/30</a:t>
                      </a:r>
                      <a:r>
                        <a:rPr lang="zh-TW" altLang="en-US" sz="2400" b="1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配合年節儲水</a:t>
                      </a:r>
                      <a:endParaRPr lang="en-US" altLang="zh-TW" sz="2400" b="1" i="0" u="none" strike="noStrike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zh-TW" altLang="en-US" sz="2400" b="1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改善方式</a:t>
                      </a:r>
                      <a:r>
                        <a:rPr lang="en-US" altLang="zh-TW" sz="2400" b="1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zh-TW" altLang="en-US" sz="2400" b="1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調整操作水量</a:t>
                      </a:r>
                      <a:endParaRPr lang="zh-TW" altLang="en-US" sz="2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rowSpan="3" hMerge="1">
                  <a:txBody>
                    <a:bodyPr/>
                    <a:lstStyle/>
                    <a:p>
                      <a:pPr algn="ctr" fontAlgn="ctr"/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rowSpan="3" hMerge="1">
                  <a:txBody>
                    <a:bodyPr/>
                    <a:lstStyle/>
                    <a:p>
                      <a:pPr algn="ctr" fontAlgn="ctr"/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rowSpan="3" hMerge="1">
                  <a:txBody>
                    <a:bodyPr/>
                    <a:lstStyle/>
                    <a:p>
                      <a:pPr algn="ctr" fontAlgn="ctr"/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rowSpan="3" hMerge="1">
                  <a:txBody>
                    <a:bodyPr/>
                    <a:lstStyle/>
                    <a:p>
                      <a:pPr algn="ctr" fontAlgn="ctr"/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rowSpan="3" hMerge="1">
                  <a:txBody>
                    <a:bodyPr/>
                    <a:lstStyle/>
                    <a:p>
                      <a:pPr algn="ctr" fontAlgn="ctr"/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rowSpan="3" hMerge="1">
                  <a:txBody>
                    <a:bodyPr/>
                    <a:lstStyle/>
                    <a:p>
                      <a:pPr algn="ctr" fontAlgn="ctr"/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rowSpan="3" hMerge="1">
                  <a:txBody>
                    <a:bodyPr/>
                    <a:lstStyle/>
                    <a:p>
                      <a:pPr algn="ctr" fontAlgn="ctr"/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rowSpan="3" hMerge="1">
                  <a:txBody>
                    <a:bodyPr/>
                    <a:lstStyle/>
                    <a:p>
                      <a:pPr algn="ctr" fontAlgn="ctr"/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rowSpan="3" hMerge="1">
                  <a:txBody>
                    <a:bodyPr/>
                    <a:lstStyle/>
                    <a:p>
                      <a:pPr algn="ctr" fontAlgn="ctr"/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rowSpan="3" hMerge="1">
                  <a:txBody>
                    <a:bodyPr/>
                    <a:lstStyle/>
                    <a:p>
                      <a:pPr algn="ctr" fontAlgn="ctr"/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349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平均</a:t>
                      </a: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最大量 </a:t>
                      </a: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12178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gridSpan="1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349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12285</a:t>
                      </a:r>
                      <a:r>
                        <a:rPr lang="zh-TW" altLang="en-US" sz="2400" b="1" i="0" u="none" strike="noStrike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　</a:t>
                      </a: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15996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　</a:t>
                      </a:r>
                    </a:p>
                  </a:txBody>
                  <a:tcPr marL="1396" marR="1396" marT="13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1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9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6499459" y="9212441"/>
            <a:ext cx="1175766" cy="730072"/>
          </a:xfrm>
        </p:spPr>
        <p:txBody>
          <a:bodyPr/>
          <a:lstStyle/>
          <a:p>
            <a:r>
              <a:rPr kumimoji="1" lang="en-US" altLang="zh-TW" sz="3200" b="1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5</a:t>
            </a:r>
            <a:endParaRPr kumimoji="1" lang="zh-TW" altLang="en-US" sz="3200" b="1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3985029" y="911351"/>
            <a:ext cx="9712960" cy="840982"/>
          </a:xfrm>
          <a:prstGeom prst="round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系統設計</a:t>
            </a:r>
            <a:r>
              <a:rPr lang="zh-TW" altLang="en-US" sz="3200" b="1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值、進廠限值</a:t>
            </a:r>
            <a:r>
              <a:rPr lang="en-US" altLang="zh-TW" sz="3200" b="1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&amp;</a:t>
            </a:r>
            <a:r>
              <a:rPr lang="zh-TW" altLang="en-US" sz="3200" b="1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年度實際進廠水質</a:t>
            </a:r>
            <a:r>
              <a:rPr lang="zh-TW" altLang="en-US" sz="3200" b="1" dirty="0" smtClean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水量</a:t>
            </a:r>
            <a:endParaRPr lang="zh-TW" altLang="en-US" sz="3200" b="1" dirty="0">
              <a:solidFill>
                <a:srgbClr val="0000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715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>
          <a:xfrm>
            <a:off x="360218" y="179645"/>
            <a:ext cx="3575952" cy="7317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13256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99" b="1" i="0" kern="1200" cap="all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sz="4000" dirty="0" smtClean="0">
                <a:solidFill>
                  <a:srgbClr val="00009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污水處理廠</a:t>
            </a:r>
            <a:endParaRPr lang="zh-TW" altLang="en-US" sz="4000" dirty="0">
              <a:solidFill>
                <a:srgbClr val="000099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93759318"/>
              </p:ext>
            </p:extLst>
          </p:nvPr>
        </p:nvGraphicFramePr>
        <p:xfrm>
          <a:off x="2" y="789794"/>
          <a:ext cx="17675224" cy="6240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403">
                  <a:extLst>
                    <a:ext uri="{9D8B030D-6E8A-4147-A177-3AD203B41FA5}">
                      <a16:colId xmlns:a16="http://schemas.microsoft.com/office/drawing/2014/main" xmlns="" val="2070486583"/>
                    </a:ext>
                  </a:extLst>
                </a:gridCol>
                <a:gridCol w="2362595">
                  <a:extLst>
                    <a:ext uri="{9D8B030D-6E8A-4147-A177-3AD203B41FA5}">
                      <a16:colId xmlns:a16="http://schemas.microsoft.com/office/drawing/2014/main" xmlns="" val="3635115389"/>
                    </a:ext>
                  </a:extLst>
                </a:gridCol>
                <a:gridCol w="2056211">
                  <a:extLst>
                    <a:ext uri="{9D8B030D-6E8A-4147-A177-3AD203B41FA5}">
                      <a16:colId xmlns:a16="http://schemas.microsoft.com/office/drawing/2014/main" xmlns="" val="118936315"/>
                    </a:ext>
                  </a:extLst>
                </a:gridCol>
                <a:gridCol w="2209403">
                  <a:extLst>
                    <a:ext uri="{9D8B030D-6E8A-4147-A177-3AD203B41FA5}">
                      <a16:colId xmlns:a16="http://schemas.microsoft.com/office/drawing/2014/main" xmlns="" val="3099239499"/>
                    </a:ext>
                  </a:extLst>
                </a:gridCol>
                <a:gridCol w="2209403">
                  <a:extLst>
                    <a:ext uri="{9D8B030D-6E8A-4147-A177-3AD203B41FA5}">
                      <a16:colId xmlns:a16="http://schemas.microsoft.com/office/drawing/2014/main" xmlns="" val="3126293523"/>
                    </a:ext>
                  </a:extLst>
                </a:gridCol>
                <a:gridCol w="2209403">
                  <a:extLst>
                    <a:ext uri="{9D8B030D-6E8A-4147-A177-3AD203B41FA5}">
                      <a16:colId xmlns:a16="http://schemas.microsoft.com/office/drawing/2014/main" xmlns="" val="3491204915"/>
                    </a:ext>
                  </a:extLst>
                </a:gridCol>
                <a:gridCol w="2209403">
                  <a:extLst>
                    <a:ext uri="{9D8B030D-6E8A-4147-A177-3AD203B41FA5}">
                      <a16:colId xmlns:a16="http://schemas.microsoft.com/office/drawing/2014/main" xmlns="" val="2935209331"/>
                    </a:ext>
                  </a:extLst>
                </a:gridCol>
                <a:gridCol w="2209403">
                  <a:extLst>
                    <a:ext uri="{9D8B030D-6E8A-4147-A177-3AD203B41FA5}">
                      <a16:colId xmlns:a16="http://schemas.microsoft.com/office/drawing/2014/main" xmlns="" val="1058026690"/>
                    </a:ext>
                  </a:extLst>
                </a:gridCol>
              </a:tblGrid>
              <a:tr h="13004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職業安全</a:t>
                      </a:r>
                      <a:endParaRPr lang="zh-TW" altLang="en-US" sz="2800" b="1" dirty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800" b="1" dirty="0" smtClean="0">
                          <a:solidFill>
                            <a:srgbClr val="0000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TAF</a:t>
                      </a:r>
                      <a:r>
                        <a:rPr kumimoji="0" lang="zh-TW" altLang="en-US" sz="2800" b="1" dirty="0" smtClean="0">
                          <a:solidFill>
                            <a:srgbClr val="0000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及</a:t>
                      </a:r>
                      <a:r>
                        <a:rPr kumimoji="0" lang="en-US" altLang="zh-TW" sz="2800" b="1" dirty="0" smtClean="0">
                          <a:solidFill>
                            <a:srgbClr val="0000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ISO14001</a:t>
                      </a:r>
                      <a:r>
                        <a:rPr kumimoji="0" lang="zh-TW" altLang="en-US" sz="2800" b="1" dirty="0" smtClean="0">
                          <a:solidFill>
                            <a:srgbClr val="0000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認証</a:t>
                      </a:r>
                      <a:endParaRPr kumimoji="0" lang="en-US" altLang="zh-TW" sz="2800" b="1" dirty="0" smtClean="0">
                        <a:solidFill>
                          <a:srgbClr val="000099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800" b="1" dirty="0" smtClean="0">
                          <a:solidFill>
                            <a:srgbClr val="0000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RBC</a:t>
                      </a:r>
                      <a:r>
                        <a:rPr kumimoji="0" lang="zh-TW" altLang="en-US" sz="2800" b="1" dirty="0" smtClean="0">
                          <a:solidFill>
                            <a:srgbClr val="0000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設備汰舊更新</a:t>
                      </a:r>
                      <a:endParaRPr kumimoji="0" lang="en-US" altLang="zh-TW" sz="2800" b="1" dirty="0" smtClean="0">
                        <a:solidFill>
                          <a:srgbClr val="000099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1" dirty="0" smtClean="0">
                          <a:solidFill>
                            <a:srgbClr val="0000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集污專章管制</a:t>
                      </a:r>
                      <a:endParaRPr kumimoji="0" lang="en-US" altLang="zh-TW" sz="2800" b="1" dirty="0" smtClean="0">
                        <a:solidFill>
                          <a:srgbClr val="000099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zh-TW" sz="2800" b="1" dirty="0" smtClean="0">
                          <a:solidFill>
                            <a:srgbClr val="0000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RD03</a:t>
                      </a:r>
                      <a:r>
                        <a:rPr kumimoji="0" lang="zh-TW" altLang="en-US" sz="2800" b="1" dirty="0" smtClean="0">
                          <a:solidFill>
                            <a:srgbClr val="0000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雨水排放口管制</a:t>
                      </a:r>
                      <a:endParaRPr kumimoji="0" lang="en-US" altLang="zh-TW" sz="2800" b="1" dirty="0" smtClean="0">
                        <a:solidFill>
                          <a:srgbClr val="000099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zh-TW" altLang="en-US" sz="2800" b="1" dirty="0" smtClean="0">
                          <a:solidFill>
                            <a:srgbClr val="0000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廠商前處</a:t>
                      </a:r>
                      <a:endParaRPr kumimoji="0" lang="en-US" altLang="zh-TW" sz="2800" b="1" dirty="0" smtClean="0">
                        <a:solidFill>
                          <a:srgbClr val="000099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zh-TW" altLang="en-US" sz="2800" b="1" dirty="0" smtClean="0">
                          <a:solidFill>
                            <a:srgbClr val="0000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理輔導</a:t>
                      </a:r>
                      <a:endParaRPr kumimoji="0" lang="en-US" altLang="zh-TW" sz="2800" b="1" dirty="0" smtClean="0">
                        <a:solidFill>
                          <a:srgbClr val="000099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2800" b="1" dirty="0" smtClean="0">
                          <a:solidFill>
                            <a:srgbClr val="0000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聯接換證</a:t>
                      </a:r>
                      <a:endParaRPr lang="zh-TW" altLang="en-US" sz="2800" b="1" dirty="0">
                        <a:solidFill>
                          <a:srgbClr val="000099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1" dirty="0" smtClean="0">
                          <a:solidFill>
                            <a:srgbClr val="0000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環保各界參訪交流</a:t>
                      </a:r>
                      <a:endParaRPr kumimoji="0" lang="en-US" altLang="zh-TW" sz="2800" b="1" dirty="0" smtClean="0">
                        <a:solidFill>
                          <a:srgbClr val="000099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95337323"/>
                  </a:ext>
                </a:extLst>
              </a:tr>
              <a:tr h="2509520">
                <a:tc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污水系統巡查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10.98(km)</a:t>
                      </a:r>
                    </a:p>
                    <a:p>
                      <a:pPr marL="0" marR="0" lvl="0" indent="0" algn="l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400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污水系統檢修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0.96(km)</a:t>
                      </a:r>
                      <a:endParaRPr lang="zh-TW" altLang="en-US" sz="2400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 dpi="0" rotWithShape="1">
                      <a:blip r:embed="rId7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前處理設施輔導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86(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家次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lvl="0" indent="0" algn="l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400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雨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污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水系統輔導改善</a:t>
                      </a:r>
                    </a:p>
                    <a:p>
                      <a:pPr marL="0" marR="0" lvl="0" indent="0" algn="l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28(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家次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2400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8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9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262245246"/>
                  </a:ext>
                </a:extLst>
              </a:tr>
              <a:tr h="2430060">
                <a:tc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1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 dpi="0" rotWithShape="1">
                      <a:blip r:embed="rId11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1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雨水系統巡查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15.6(km)</a:t>
                      </a:r>
                    </a:p>
                    <a:p>
                      <a:pPr marL="0" marR="0" lvl="0" indent="0" algn="l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400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雨水系統清淤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2.47(km)</a:t>
                      </a:r>
                      <a:endParaRPr lang="zh-TW" altLang="en-US" sz="2400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 dpi="0" rotWithShape="1">
                      <a:blip r:embed="rId13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委託查證數</a:t>
                      </a:r>
                    </a:p>
                    <a:p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61(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家次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endParaRPr lang="en-US" altLang="zh-TW" sz="2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聯合稽查</a:t>
                      </a:r>
                    </a:p>
                    <a:p>
                      <a:pPr marL="0" marR="0" lvl="0" indent="0" algn="l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100(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家次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2400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1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blipFill>
                      <a:blip r:embed="rId1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476156646"/>
                  </a:ext>
                </a:extLst>
              </a:tr>
            </a:tbl>
          </a:graphicData>
        </a:graphic>
      </p:graphicFrame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68175559"/>
              </p:ext>
            </p:extLst>
          </p:nvPr>
        </p:nvGraphicFramePr>
        <p:xfrm>
          <a:off x="1" y="7100974"/>
          <a:ext cx="17675225" cy="3024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4509">
                  <a:extLst>
                    <a:ext uri="{9D8B030D-6E8A-4147-A177-3AD203B41FA5}">
                      <a16:colId xmlns:a16="http://schemas.microsoft.com/office/drawing/2014/main" xmlns="" val="1796862780"/>
                    </a:ext>
                  </a:extLst>
                </a:gridCol>
                <a:gridCol w="1645745">
                  <a:extLst>
                    <a:ext uri="{9D8B030D-6E8A-4147-A177-3AD203B41FA5}">
                      <a16:colId xmlns:a16="http://schemas.microsoft.com/office/drawing/2014/main" xmlns="" val="1316954916"/>
                    </a:ext>
                  </a:extLst>
                </a:gridCol>
                <a:gridCol w="1922752">
                  <a:extLst>
                    <a:ext uri="{9D8B030D-6E8A-4147-A177-3AD203B41FA5}">
                      <a16:colId xmlns:a16="http://schemas.microsoft.com/office/drawing/2014/main" xmlns="" val="1792187273"/>
                    </a:ext>
                  </a:extLst>
                </a:gridCol>
                <a:gridCol w="1801934">
                  <a:extLst>
                    <a:ext uri="{9D8B030D-6E8A-4147-A177-3AD203B41FA5}">
                      <a16:colId xmlns:a16="http://schemas.microsoft.com/office/drawing/2014/main" xmlns="" val="1664936482"/>
                    </a:ext>
                  </a:extLst>
                </a:gridCol>
                <a:gridCol w="2043571">
                  <a:extLst>
                    <a:ext uri="{9D8B030D-6E8A-4147-A177-3AD203B41FA5}">
                      <a16:colId xmlns:a16="http://schemas.microsoft.com/office/drawing/2014/main" xmlns="" val="1380133794"/>
                    </a:ext>
                  </a:extLst>
                </a:gridCol>
                <a:gridCol w="2008298">
                  <a:extLst>
                    <a:ext uri="{9D8B030D-6E8A-4147-A177-3AD203B41FA5}">
                      <a16:colId xmlns:a16="http://schemas.microsoft.com/office/drawing/2014/main" xmlns="" val="2195319107"/>
                    </a:ext>
                  </a:extLst>
                </a:gridCol>
                <a:gridCol w="1657966">
                  <a:extLst>
                    <a:ext uri="{9D8B030D-6E8A-4147-A177-3AD203B41FA5}">
                      <a16:colId xmlns:a16="http://schemas.microsoft.com/office/drawing/2014/main" xmlns="" val="3002158570"/>
                    </a:ext>
                  </a:extLst>
                </a:gridCol>
                <a:gridCol w="1710924">
                  <a:extLst>
                    <a:ext uri="{9D8B030D-6E8A-4147-A177-3AD203B41FA5}">
                      <a16:colId xmlns:a16="http://schemas.microsoft.com/office/drawing/2014/main" xmlns="" val="1386216463"/>
                    </a:ext>
                  </a:extLst>
                </a:gridCol>
                <a:gridCol w="1662039">
                  <a:extLst>
                    <a:ext uri="{9D8B030D-6E8A-4147-A177-3AD203B41FA5}">
                      <a16:colId xmlns:a16="http://schemas.microsoft.com/office/drawing/2014/main" xmlns="" val="1199506482"/>
                    </a:ext>
                  </a:extLst>
                </a:gridCol>
                <a:gridCol w="1557487">
                  <a:extLst>
                    <a:ext uri="{9D8B030D-6E8A-4147-A177-3AD203B41FA5}">
                      <a16:colId xmlns:a16="http://schemas.microsoft.com/office/drawing/2014/main" xmlns="" val="2416286885"/>
                    </a:ext>
                  </a:extLst>
                </a:gridCol>
              </a:tblGrid>
              <a:tr h="748252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財務績效</a:t>
                      </a:r>
                      <a:endParaRPr lang="zh-TW" altLang="en-US" sz="2400" b="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16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水量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(Q)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單價</a:t>
                      </a:r>
                      <a:endParaRPr lang="en-US" altLang="zh-TW" sz="24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元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ｍ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3)</a:t>
                      </a:r>
                      <a:endParaRPr lang="zh-TW" alt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1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10.37</a:t>
                      </a:r>
                      <a:endParaRPr lang="zh-TW" altLang="en-US" sz="2400" b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17"/>
                      <a:tile tx="0" ty="0" sx="100000" sy="100000" flip="none" algn="tl"/>
                    </a:blip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法令符合性</a:t>
                      </a:r>
                    </a:p>
                  </a:txBody>
                  <a:tcPr anchor="ctr">
                    <a:blipFill>
                      <a:blip r:embed="rId1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環保局</a:t>
                      </a:r>
                    </a:p>
                  </a:txBody>
                  <a:tcPr anchor="ctr">
                    <a:blipFill>
                      <a:blip r:embed="rId1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環保中心</a:t>
                      </a:r>
                    </a:p>
                  </a:txBody>
                  <a:tcPr anchor="ctr">
                    <a:blipFill>
                      <a:blip r:embed="rId1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消防局</a:t>
                      </a:r>
                    </a:p>
                  </a:txBody>
                  <a:tcPr anchor="ctr">
                    <a:blipFill>
                      <a:blip r:embed="rId17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4024624091"/>
                  </a:ext>
                </a:extLst>
              </a:tr>
              <a:tr h="108080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月平均收入</a:t>
                      </a:r>
                      <a:endParaRPr lang="en-US" altLang="zh-TW" sz="2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含加重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blipFill>
                      <a:blip r:embed="rId1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月平均支出</a:t>
                      </a:r>
                      <a:endParaRPr lang="en-US" altLang="zh-TW" sz="2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含折舊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2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1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單位處理水量收入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元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ｍ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anchor="ctr">
                    <a:blipFill>
                      <a:blip r:embed="rId1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單位水量處理成本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元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ｍ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）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1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水質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(SS)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單價</a:t>
                      </a:r>
                      <a:endParaRPr lang="en-US" altLang="zh-TW" sz="24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元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ｍ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3)</a:t>
                      </a:r>
                      <a:endParaRPr lang="zh-TW" altLang="en-US" sz="24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1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80.57</a:t>
                      </a:r>
                      <a:endParaRPr lang="zh-TW" altLang="en-US" sz="2400" b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17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1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稽查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</a:p>
                  </a:txBody>
                  <a:tcPr anchor="ctr">
                    <a:blipFill>
                      <a:blip r:embed="rId1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稽查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</a:p>
                  </a:txBody>
                  <a:tcPr anchor="ctr">
                    <a:blipFill>
                      <a:blip r:embed="rId1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稽查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</a:p>
                  </a:txBody>
                  <a:tcPr anchor="ctr">
                    <a:blipFill>
                      <a:blip r:embed="rId17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2123725976"/>
                  </a:ext>
                </a:extLst>
              </a:tr>
              <a:tr h="101247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3,561,582</a:t>
                      </a:r>
                      <a:endParaRPr lang="zh-TW" alt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1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2,221,482</a:t>
                      </a:r>
                      <a:endParaRPr lang="zh-TW" alt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1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25.02</a:t>
                      </a:r>
                      <a:endParaRPr lang="zh-TW" alt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1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15.61</a:t>
                      </a:r>
                      <a:endParaRPr lang="zh-TW" alt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1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水質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(COD)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單價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元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ｍ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3)</a:t>
                      </a:r>
                      <a:endParaRPr lang="zh-TW" altLang="en-US" sz="24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1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42.96</a:t>
                      </a:r>
                      <a:endParaRPr lang="zh-TW" altLang="en-US" sz="2400" b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17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1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違規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</a:p>
                  </a:txBody>
                  <a:tcPr anchor="ctr">
                    <a:blipFill>
                      <a:blip r:embed="rId1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違規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</a:p>
                  </a:txBody>
                  <a:tcPr anchor="ctr">
                    <a:blipFill>
                      <a:blip r:embed="rId1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違規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</a:p>
                  </a:txBody>
                  <a:tcPr anchor="ctr">
                    <a:blipFill>
                      <a:blip r:embed="rId17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364427569"/>
                  </a:ext>
                </a:extLst>
              </a:tr>
            </a:tbl>
          </a:graphicData>
        </a:graphic>
      </p:graphicFrame>
      <p:sp>
        <p:nvSpPr>
          <p:cNvPr id="8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6499459" y="9212441"/>
            <a:ext cx="1175766" cy="730072"/>
          </a:xfrm>
        </p:spPr>
        <p:txBody>
          <a:bodyPr/>
          <a:lstStyle/>
          <a:p>
            <a:r>
              <a:rPr kumimoji="1" lang="en-US" altLang="zh-TW" sz="3200" b="1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6</a:t>
            </a:r>
            <a:endParaRPr kumimoji="1" lang="zh-TW" altLang="en-US" sz="3200" b="1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45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>
          <a:xfrm>
            <a:off x="360218" y="179645"/>
            <a:ext cx="3575952" cy="7317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13256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99" b="1" i="0" kern="1200" cap="all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sz="4000" dirty="0" smtClean="0">
                <a:solidFill>
                  <a:srgbClr val="00009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污水處理廠</a:t>
            </a:r>
            <a:endParaRPr lang="zh-TW" altLang="en-US" sz="4000" dirty="0">
              <a:solidFill>
                <a:srgbClr val="000099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00090527"/>
              </p:ext>
            </p:extLst>
          </p:nvPr>
        </p:nvGraphicFramePr>
        <p:xfrm>
          <a:off x="852261" y="911351"/>
          <a:ext cx="15869720" cy="5043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054">
                  <a:extLst>
                    <a:ext uri="{9D8B030D-6E8A-4147-A177-3AD203B41FA5}">
                      <a16:colId xmlns:a16="http://schemas.microsoft.com/office/drawing/2014/main" xmlns="" val="4220776774"/>
                    </a:ext>
                  </a:extLst>
                </a:gridCol>
                <a:gridCol w="2826405">
                  <a:extLst>
                    <a:ext uri="{9D8B030D-6E8A-4147-A177-3AD203B41FA5}">
                      <a16:colId xmlns:a16="http://schemas.microsoft.com/office/drawing/2014/main" xmlns="" val="3866739558"/>
                    </a:ext>
                  </a:extLst>
                </a:gridCol>
                <a:gridCol w="2804160">
                  <a:extLst>
                    <a:ext uri="{9D8B030D-6E8A-4147-A177-3AD203B41FA5}">
                      <a16:colId xmlns:a16="http://schemas.microsoft.com/office/drawing/2014/main" xmlns="" val="1173282764"/>
                    </a:ext>
                  </a:extLst>
                </a:gridCol>
                <a:gridCol w="2885440">
                  <a:extLst>
                    <a:ext uri="{9D8B030D-6E8A-4147-A177-3AD203B41FA5}">
                      <a16:colId xmlns:a16="http://schemas.microsoft.com/office/drawing/2014/main" xmlns="" val="2321374353"/>
                    </a:ext>
                  </a:extLst>
                </a:gridCol>
                <a:gridCol w="4509661">
                  <a:extLst>
                    <a:ext uri="{9D8B030D-6E8A-4147-A177-3AD203B41FA5}">
                      <a16:colId xmlns:a16="http://schemas.microsoft.com/office/drawing/2014/main" xmlns="" val="2545270255"/>
                    </a:ext>
                  </a:extLst>
                </a:gridCol>
              </a:tblGrid>
              <a:tr h="512841">
                <a:tc gridSpan="2">
                  <a:txBody>
                    <a:bodyPr/>
                    <a:lstStyle/>
                    <a:p>
                      <a:pPr marL="0" indent="0" algn="ctr" eaLnBrk="1" hangingPunct="1">
                        <a:spcBef>
                          <a:spcPct val="50000"/>
                        </a:spcBef>
                        <a:buClr>
                          <a:srgbClr val="000000"/>
                        </a:buClr>
                      </a:pPr>
                      <a:r>
                        <a:rPr kumimoji="0" lang="zh-TW" altLang="en-US" sz="32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水質水量自動監測</a:t>
                      </a:r>
                      <a:r>
                        <a:rPr kumimoji="0" lang="en-US" altLang="zh-TW" sz="32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0" lang="zh-TW" altLang="en-US" sz="32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視</a:t>
                      </a:r>
                      <a:r>
                        <a:rPr kumimoji="0" lang="en-US" altLang="zh-TW" sz="32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kumimoji="0" lang="zh-TW" altLang="en-US" sz="32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設施</a:t>
                      </a:r>
                      <a:endParaRPr kumimoji="0" lang="zh-TW" altLang="en-US" sz="3200" b="1" dirty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依據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異常情形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處理作為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04738271"/>
                  </a:ext>
                </a:extLst>
              </a:tr>
              <a:tr h="2430794">
                <a:tc gridSpan="2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eaLnBrk="1" hangingPunct="1"/>
                      <a:r>
                        <a:rPr kumimoji="0" lang="zh-TW" altLang="zh-TW" sz="28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水污染防治措施及檢測申報管理辦法</a:t>
                      </a:r>
                      <a:r>
                        <a:rPr kumimoji="0" lang="zh-TW" altLang="en-US" sz="28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kumimoji="0" lang="zh-TW" altLang="en-US" sz="28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第十三章 自動監測</a:t>
                      </a:r>
                      <a:r>
                        <a:rPr kumimoji="0" lang="en-US" altLang="zh-TW" sz="28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0" lang="zh-TW" altLang="en-US" sz="28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視</a:t>
                      </a:r>
                      <a:r>
                        <a:rPr kumimoji="0" lang="en-US" altLang="zh-TW" sz="28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kumimoji="0" lang="zh-TW" altLang="en-US" sz="28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設施管理</a:t>
                      </a:r>
                      <a:r>
                        <a:rPr kumimoji="0" lang="zh-TW" altLang="zh-TW" sz="28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kumimoji="0" lang="en-US" altLang="zh-TW" sz="28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105~108</a:t>
                      </a:r>
                      <a:r>
                        <a:rPr kumimoji="0" lang="zh-TW" altLang="zh-TW" sz="28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條</a:t>
                      </a:r>
                      <a:endParaRPr kumimoji="0" lang="zh-TW" altLang="en-US" sz="2800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000" b="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設備</a:t>
                      </a:r>
                      <a:r>
                        <a:rPr lang="zh-TW" altLang="en-US" sz="28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異常警示</a:t>
                      </a:r>
                      <a:r>
                        <a:rPr lang="zh-TW" altLang="en-US" sz="28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聲響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值班人員現場</a:t>
                      </a: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初步判斷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是否為懸浮物青苔黏附</a:t>
                      </a: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感測器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導致監測數據異常，即時予以</a:t>
                      </a: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清洗維護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正常，如仍無法克服，立即通報維護廠商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富鈞公司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到廠維護並紀錄於操作日誌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18100923"/>
                  </a:ext>
                </a:extLst>
              </a:tr>
              <a:tr h="2033224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000" b="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blipFill>
                      <a:blip r:embed="rId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環保局來電詢問</a:t>
                      </a:r>
                      <a:r>
                        <a:rPr lang="zh-TW" altLang="en-US" sz="28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數據異常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檢具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當日操作紀錄及改善完成情形相關</a:t>
                      </a: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佐證相片資料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函復環保局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67842576"/>
                  </a:ext>
                </a:extLst>
              </a:tr>
            </a:tbl>
          </a:graphicData>
        </a:graphic>
      </p:graphicFrame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41448120"/>
              </p:ext>
            </p:extLst>
          </p:nvPr>
        </p:nvGraphicFramePr>
        <p:xfrm>
          <a:off x="852261" y="5924496"/>
          <a:ext cx="15869720" cy="3901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7430">
                  <a:extLst>
                    <a:ext uri="{9D8B030D-6E8A-4147-A177-3AD203B41FA5}">
                      <a16:colId xmlns:a16="http://schemas.microsoft.com/office/drawing/2014/main" xmlns="" val="2420761402"/>
                    </a:ext>
                  </a:extLst>
                </a:gridCol>
                <a:gridCol w="3967430">
                  <a:extLst>
                    <a:ext uri="{9D8B030D-6E8A-4147-A177-3AD203B41FA5}">
                      <a16:colId xmlns:a16="http://schemas.microsoft.com/office/drawing/2014/main" xmlns="" val="2662903050"/>
                    </a:ext>
                  </a:extLst>
                </a:gridCol>
                <a:gridCol w="3967430">
                  <a:extLst>
                    <a:ext uri="{9D8B030D-6E8A-4147-A177-3AD203B41FA5}">
                      <a16:colId xmlns:a16="http://schemas.microsoft.com/office/drawing/2014/main" xmlns="" val="2585440027"/>
                    </a:ext>
                  </a:extLst>
                </a:gridCol>
                <a:gridCol w="3967430">
                  <a:extLst>
                    <a:ext uri="{9D8B030D-6E8A-4147-A177-3AD203B41FA5}">
                      <a16:colId xmlns:a16="http://schemas.microsoft.com/office/drawing/2014/main" xmlns="" val="1702449729"/>
                    </a:ext>
                  </a:extLst>
                </a:gridCol>
              </a:tblGrid>
              <a:tr h="34888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手機監控</a:t>
                      </a:r>
                      <a:r>
                        <a:rPr lang="en-US" altLang="zh-TW" sz="320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320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</a:t>
                      </a:r>
                      <a:r>
                        <a:rPr lang="en-US" altLang="zh-TW" sz="320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3200" dirty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blipFill>
                      <a:blip r:embed="rId8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手機監控</a:t>
                      </a:r>
                      <a:r>
                        <a:rPr lang="en-US" altLang="zh-TW" sz="320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320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二</a:t>
                      </a:r>
                      <a:r>
                        <a:rPr lang="en-US" altLang="zh-TW" sz="320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3200" dirty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blipFill>
                      <a:blip r:embed="rId8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手機監控</a:t>
                      </a:r>
                      <a:r>
                        <a:rPr lang="en-US" altLang="zh-TW" sz="320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320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</a:t>
                      </a:r>
                      <a:r>
                        <a:rPr lang="en-US" altLang="zh-TW" sz="320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3200" dirty="0" smtClean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blipFill>
                      <a:blip r:embed="rId8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256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手機監控</a:t>
                      </a:r>
                      <a:r>
                        <a:rPr lang="en-US" altLang="zh-TW" sz="320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320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四</a:t>
                      </a:r>
                      <a:r>
                        <a:rPr lang="en-US" altLang="zh-TW" sz="3200" dirty="0" smtClean="0">
                          <a:solidFill>
                            <a:srgbClr val="0000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3200" dirty="0" smtClean="0">
                        <a:solidFill>
                          <a:srgbClr val="0000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blipFill>
                      <a:blip r:embed="rId8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599995834"/>
                  </a:ext>
                </a:extLst>
              </a:tr>
              <a:tr h="332253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>
                      <a:blip r:embed="rId9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>
                      <a:blip r:embed="rId1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>
                      <a:blip r:embed="rId11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>
                      <a:blip r:embed="rId12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645860861"/>
                  </a:ext>
                </a:extLst>
              </a:tr>
            </a:tbl>
          </a:graphicData>
        </a:graphic>
      </p:graphicFrame>
      <p:sp>
        <p:nvSpPr>
          <p:cNvPr id="16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6499459" y="9212441"/>
            <a:ext cx="1175766" cy="730072"/>
          </a:xfrm>
        </p:spPr>
        <p:txBody>
          <a:bodyPr/>
          <a:lstStyle/>
          <a:p>
            <a:r>
              <a:rPr kumimoji="1" lang="en-US" altLang="zh-TW" sz="3200" b="1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7</a:t>
            </a:r>
            <a:endParaRPr kumimoji="1" lang="zh-TW" altLang="en-US" sz="3200" b="1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692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圖庫">
  <a:themeElements>
    <a:clrScheme name="圖庫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圖庫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圖庫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{4BF42B7C-B9EF-AE48-9BE6-5F70A071D3F6}tf10001119</Template>
  <TotalTime>1743</TotalTime>
  <Words>2161</Words>
  <Application>Microsoft Office PowerPoint</Application>
  <PresentationFormat>自訂</PresentationFormat>
  <Paragraphs>391</Paragraphs>
  <Slides>17</Slides>
  <Notes>0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0</vt:i4>
      </vt:variant>
      <vt:variant>
        <vt:lpstr>投影片標題</vt:lpstr>
      </vt:variant>
      <vt:variant>
        <vt:i4>17</vt:i4>
      </vt:variant>
    </vt:vector>
  </HeadingPairs>
  <TitlesOfParts>
    <vt:vector size="18" baseType="lpstr">
      <vt:lpstr>圖庫</vt:lpstr>
      <vt:lpstr>投影片 1</vt:lpstr>
      <vt:lpstr>大綱</vt:lpstr>
      <vt:lpstr>人員組織</vt:lpstr>
      <vt:lpstr>工業區緣起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Office User</dc:creator>
  <cp:lastModifiedBy>Kiang</cp:lastModifiedBy>
  <cp:revision>213</cp:revision>
  <dcterms:created xsi:type="dcterms:W3CDTF">2019-08-11T06:00:30Z</dcterms:created>
  <dcterms:modified xsi:type="dcterms:W3CDTF">2019-12-02T07:57:15Z</dcterms:modified>
</cp:coreProperties>
</file>